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29" r:id="rId4"/>
    <p:sldId id="330" r:id="rId5"/>
    <p:sldId id="331" r:id="rId6"/>
    <p:sldId id="299" r:id="rId7"/>
    <p:sldId id="301" r:id="rId8"/>
    <p:sldId id="326"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8" r:id="rId33"/>
    <p:sldId id="325" r:id="rId34"/>
    <p:sldId id="287" r:id="rId35"/>
    <p:sldId id="290" r:id="rId36"/>
    <p:sldId id="291" r:id="rId37"/>
    <p:sldId id="292" r:id="rId38"/>
    <p:sldId id="296" r:id="rId39"/>
    <p:sldId id="327"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0" r:id="rId59"/>
    <p:sldId id="281" r:id="rId60"/>
    <p:sldId id="282"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007070A-5456-41BB-B187-E23F2E4519DA}">
          <p14:sldIdLst>
            <p14:sldId id="256"/>
            <p14:sldId id="257"/>
            <p14:sldId id="329"/>
            <p14:sldId id="330"/>
            <p14:sldId id="331"/>
            <p14:sldId id="299"/>
            <p14:sldId id="301"/>
            <p14:sldId id="326"/>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8"/>
            <p14:sldId id="325"/>
            <p14:sldId id="287"/>
            <p14:sldId id="290"/>
            <p14:sldId id="291"/>
            <p14:sldId id="292"/>
            <p14:sldId id="296"/>
            <p14:sldId id="327"/>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8" autoAdjust="0"/>
    <p:restoredTop sz="83154" autoAdjust="0"/>
  </p:normalViewPr>
  <p:slideViewPr>
    <p:cSldViewPr>
      <p:cViewPr>
        <p:scale>
          <a:sx n="60" d="100"/>
          <a:sy n="60" d="100"/>
        </p:scale>
        <p:origin x="-22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F20E29-D09B-46BE-9345-C79308EF63FB}" type="datetimeFigureOut">
              <a:rPr lang="tr-TR" smtClean="0"/>
              <a:pPr/>
              <a:t>13.08.2020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D338C-E493-47E8-91CC-AEE546E38866}" type="slidenum">
              <a:rPr lang="tr-TR" smtClean="0"/>
              <a:pPr/>
              <a:t>‹#›</a:t>
            </a:fld>
            <a:endParaRPr lang="tr-TR"/>
          </a:p>
        </p:txBody>
      </p:sp>
    </p:spTree>
    <p:extLst>
      <p:ext uri="{BB962C8B-B14F-4D97-AF65-F5344CB8AC3E}">
        <p14:creationId xmlns:p14="http://schemas.microsoft.com/office/powerpoint/2010/main" val="2654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0866077-6EF4-4333-8314-E23D337FFE80}" type="datetime1">
              <a:rPr lang="tr-TR" smtClean="0"/>
              <a:pPr/>
              <a:t>13.08.2020</a:t>
            </a:fld>
            <a:endParaRPr lang="tr-TR"/>
          </a:p>
        </p:txBody>
      </p:sp>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2354789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0CB8643-522B-498E-81CD-CA710B0E4B2D}" type="datetime1">
              <a:rPr lang="tr-TR" smtClean="0"/>
              <a:pPr/>
              <a:t>13.08.2020</a:t>
            </a:fld>
            <a:endParaRPr lang="tr-TR"/>
          </a:p>
        </p:txBody>
      </p:sp>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3955047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98429C7-2D60-466B-99F0-AED699460683}" type="datetime1">
              <a:rPr lang="tr-TR" smtClean="0"/>
              <a:pPr/>
              <a:t>13.08.2020</a:t>
            </a:fld>
            <a:endParaRPr lang="tr-TR"/>
          </a:p>
        </p:txBody>
      </p:sp>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337892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4CF6B3C-D13C-48B9-B214-AF0A0178F81B}" type="datetime1">
              <a:rPr lang="tr-TR" smtClean="0"/>
              <a:pPr/>
              <a:t>13.08.2020</a:t>
            </a:fld>
            <a:endParaRPr lang="tr-TR"/>
          </a:p>
        </p:txBody>
      </p:sp>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1588763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723C036-1D06-454C-BC9E-598A6CDD6EAA}" type="datetime1">
              <a:rPr lang="tr-TR" smtClean="0"/>
              <a:pPr/>
              <a:t>13.08.2020</a:t>
            </a:fld>
            <a:endParaRPr lang="tr-TR"/>
          </a:p>
        </p:txBody>
      </p:sp>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1144855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0BEB507-BC99-4FC9-A926-2871F115129E}" type="datetime1">
              <a:rPr lang="tr-TR" smtClean="0"/>
              <a:pPr/>
              <a:t>13.08.2020</a:t>
            </a:fld>
            <a:endParaRPr lang="tr-TR"/>
          </a:p>
        </p:txBody>
      </p:sp>
      <p:sp>
        <p:nvSpPr>
          <p:cNvPr id="6" name="Altbilgi Yer Tutucusu 5"/>
          <p:cNvSpPr>
            <a:spLocks noGrp="1"/>
          </p:cNvSpPr>
          <p:nvPr>
            <p:ph type="ftr" sz="quarter" idx="11"/>
          </p:nvPr>
        </p:nvSpPr>
        <p:spPr/>
        <p:txBody>
          <a:bodyPr/>
          <a:lstStyle/>
          <a:p>
            <a:r>
              <a:rPr lang="tr-TR" smtClean="0"/>
              <a:t>İzmir MEM İSGB</a:t>
            </a:r>
            <a:endParaRPr lang="tr-TR"/>
          </a:p>
        </p:txBody>
      </p:sp>
      <p:sp>
        <p:nvSpPr>
          <p:cNvPr id="7" name="Slayt Numarası Yer Tutucusu 6"/>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115394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DE57FEA-E76F-4995-B6A4-965F0E38586F}" type="datetime1">
              <a:rPr lang="tr-TR" smtClean="0"/>
              <a:pPr/>
              <a:t>13.08.2020</a:t>
            </a:fld>
            <a:endParaRPr lang="tr-TR"/>
          </a:p>
        </p:txBody>
      </p:sp>
      <p:sp>
        <p:nvSpPr>
          <p:cNvPr id="8" name="Altbilgi Yer Tutucusu 7"/>
          <p:cNvSpPr>
            <a:spLocks noGrp="1"/>
          </p:cNvSpPr>
          <p:nvPr>
            <p:ph type="ftr" sz="quarter" idx="11"/>
          </p:nvPr>
        </p:nvSpPr>
        <p:spPr/>
        <p:txBody>
          <a:bodyPr/>
          <a:lstStyle/>
          <a:p>
            <a:r>
              <a:rPr lang="tr-TR" smtClean="0"/>
              <a:t>İzmir MEM İSGB</a:t>
            </a:r>
            <a:endParaRPr lang="tr-TR"/>
          </a:p>
        </p:txBody>
      </p:sp>
      <p:sp>
        <p:nvSpPr>
          <p:cNvPr id="9" name="Slayt Numarası Yer Tutucusu 8"/>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347534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2EA9C6-94BC-4086-86EC-9D086E05ADBD}" type="datetime1">
              <a:rPr lang="tr-TR" smtClean="0"/>
              <a:pPr/>
              <a:t>13.08.2020</a:t>
            </a:fld>
            <a:endParaRPr lang="tr-TR"/>
          </a:p>
        </p:txBody>
      </p:sp>
      <p:sp>
        <p:nvSpPr>
          <p:cNvPr id="4" name="Altbilgi Yer Tutucusu 3"/>
          <p:cNvSpPr>
            <a:spLocks noGrp="1"/>
          </p:cNvSpPr>
          <p:nvPr>
            <p:ph type="ftr" sz="quarter" idx="11"/>
          </p:nvPr>
        </p:nvSpPr>
        <p:spPr/>
        <p:txBody>
          <a:bodyPr/>
          <a:lstStyle/>
          <a:p>
            <a:r>
              <a:rPr lang="tr-TR" smtClean="0"/>
              <a:t>İzmir MEM İSGB</a:t>
            </a:r>
            <a:endParaRPr lang="tr-TR"/>
          </a:p>
        </p:txBody>
      </p:sp>
      <p:sp>
        <p:nvSpPr>
          <p:cNvPr id="5" name="Slayt Numarası Yer Tutucusu 4"/>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2114850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34C4D65-DE90-4B9B-A2B2-38DB299332E7}" type="datetime1">
              <a:rPr lang="tr-TR" smtClean="0"/>
              <a:pPr/>
              <a:t>13.08.2020</a:t>
            </a:fld>
            <a:endParaRPr lang="tr-TR"/>
          </a:p>
        </p:txBody>
      </p:sp>
      <p:sp>
        <p:nvSpPr>
          <p:cNvPr id="3" name="Altbilgi Yer Tutucusu 2"/>
          <p:cNvSpPr>
            <a:spLocks noGrp="1"/>
          </p:cNvSpPr>
          <p:nvPr>
            <p:ph type="ftr" sz="quarter" idx="11"/>
          </p:nvPr>
        </p:nvSpPr>
        <p:spPr/>
        <p:txBody>
          <a:bodyPr/>
          <a:lstStyle/>
          <a:p>
            <a:r>
              <a:rPr lang="tr-TR" smtClean="0"/>
              <a:t>İzmir MEM İSGB</a:t>
            </a:r>
            <a:endParaRPr lang="tr-TR"/>
          </a:p>
        </p:txBody>
      </p:sp>
      <p:sp>
        <p:nvSpPr>
          <p:cNvPr id="4" name="Slayt Numarası Yer Tutucusu 3"/>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4077995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F2CD95F-2D91-45CA-BC80-0FB93477527A}" type="datetime1">
              <a:rPr lang="tr-TR" smtClean="0"/>
              <a:pPr/>
              <a:t>13.08.2020</a:t>
            </a:fld>
            <a:endParaRPr lang="tr-TR"/>
          </a:p>
        </p:txBody>
      </p:sp>
      <p:sp>
        <p:nvSpPr>
          <p:cNvPr id="6" name="Altbilgi Yer Tutucusu 5"/>
          <p:cNvSpPr>
            <a:spLocks noGrp="1"/>
          </p:cNvSpPr>
          <p:nvPr>
            <p:ph type="ftr" sz="quarter" idx="11"/>
          </p:nvPr>
        </p:nvSpPr>
        <p:spPr/>
        <p:txBody>
          <a:bodyPr/>
          <a:lstStyle/>
          <a:p>
            <a:r>
              <a:rPr lang="tr-TR" smtClean="0"/>
              <a:t>İzmir MEM İSGB</a:t>
            </a:r>
            <a:endParaRPr lang="tr-TR"/>
          </a:p>
        </p:txBody>
      </p:sp>
      <p:sp>
        <p:nvSpPr>
          <p:cNvPr id="7" name="Slayt Numarası Yer Tutucusu 6"/>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411729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24BEEC-98C8-4202-A275-0C2F8071AC73}" type="datetime1">
              <a:rPr lang="tr-TR" smtClean="0"/>
              <a:pPr/>
              <a:t>13.08.2020</a:t>
            </a:fld>
            <a:endParaRPr lang="tr-TR"/>
          </a:p>
        </p:txBody>
      </p:sp>
      <p:sp>
        <p:nvSpPr>
          <p:cNvPr id="6" name="Altbilgi Yer Tutucusu 5"/>
          <p:cNvSpPr>
            <a:spLocks noGrp="1"/>
          </p:cNvSpPr>
          <p:nvPr>
            <p:ph type="ftr" sz="quarter" idx="11"/>
          </p:nvPr>
        </p:nvSpPr>
        <p:spPr/>
        <p:txBody>
          <a:bodyPr/>
          <a:lstStyle/>
          <a:p>
            <a:r>
              <a:rPr lang="tr-TR" smtClean="0"/>
              <a:t>İzmir MEM İSGB</a:t>
            </a:r>
            <a:endParaRPr lang="tr-TR"/>
          </a:p>
        </p:txBody>
      </p:sp>
      <p:sp>
        <p:nvSpPr>
          <p:cNvPr id="7" name="Slayt Numarası Yer Tutucusu 6"/>
          <p:cNvSpPr>
            <a:spLocks noGrp="1"/>
          </p:cNvSpPr>
          <p:nvPr>
            <p:ph type="sldNum" sz="quarter" idx="12"/>
          </p:nvPr>
        </p:nvSpPr>
        <p:spPr/>
        <p:txBody>
          <a:bodyPr/>
          <a:lstStyle/>
          <a:p>
            <a:fld id="{2DF9AE19-0AB3-4D9B-947A-7248E68DE8E7}" type="slidenum">
              <a:rPr lang="tr-TR" smtClean="0"/>
              <a:pPr/>
              <a:t>‹#›</a:t>
            </a:fld>
            <a:endParaRPr lang="tr-TR"/>
          </a:p>
        </p:txBody>
      </p:sp>
    </p:spTree>
    <p:extLst>
      <p:ext uri="{BB962C8B-B14F-4D97-AF65-F5344CB8AC3E}">
        <p14:creationId xmlns:p14="http://schemas.microsoft.com/office/powerpoint/2010/main" val="344518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lum/>
          </a:blip>
          <a:srcRect/>
          <a:stretch>
            <a:fillRect l="-18000" r="-18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D9D40-FD5C-4D1C-9A18-F6776D0679AD}" type="datetime1">
              <a:rPr lang="tr-TR" smtClean="0"/>
              <a:pPr/>
              <a:t>13.08.2020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İzmir MEM İSGB</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9AE19-0AB3-4D9B-947A-7248E68DE8E7}" type="slidenum">
              <a:rPr lang="tr-TR" smtClean="0"/>
              <a:pPr/>
              <a:t>‹#›</a:t>
            </a:fld>
            <a:endParaRPr lang="tr-TR"/>
          </a:p>
        </p:txBody>
      </p:sp>
    </p:spTree>
    <p:extLst>
      <p:ext uri="{BB962C8B-B14F-4D97-AF65-F5344CB8AC3E}">
        <p14:creationId xmlns:p14="http://schemas.microsoft.com/office/powerpoint/2010/main" val="1269343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merkezisgb.meb.gov.tr/belgelendirm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www.merkezisgb.meb.gov.t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2.%20SUNU%20EKLER&#304;/PANDEM&#304;%20RD%20TEHL&#304;KE%20UNSURLARI.docx" TargetMode="External"/><Relationship Id="rId2" Type="http://schemas.openxmlformats.org/officeDocument/2006/relationships/hyperlink" Target="2.%20SUNU%20EKLER&#304;/R.%20ANAL&#304;Z-&#214;RNE&#286;&#304;-Pandemi_Corona_19%20(1).doc"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2.%20SUNU%20EKLER&#304;/AC&#304;LDURUM%20PLANI.docx"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348880"/>
            <a:ext cx="7772400" cy="1470025"/>
          </a:xfrm>
        </p:spPr>
        <p:txBody>
          <a:bodyPr>
            <a:noAutofit/>
          </a:bodyPr>
          <a:lstStyle/>
          <a:p>
            <a:pPr lvl="0">
              <a:spcBef>
                <a:spcPct val="50000"/>
              </a:spcBef>
            </a:pPr>
            <a:r>
              <a:rPr lang="tr-TR" sz="5400" b="1" dirty="0" smtClean="0">
                <a:solidFill>
                  <a:srgbClr val="002060"/>
                </a:solidFill>
                <a:effectLst>
                  <a:outerShdw blurRad="38100" dist="38100" dir="2700000" algn="tl">
                    <a:srgbClr val="000000">
                      <a:alpha val="43137"/>
                    </a:srgbClr>
                  </a:outerShdw>
                </a:effectLst>
              </a:rPr>
              <a:t>İZMİR</a:t>
            </a:r>
            <a:br>
              <a:rPr lang="tr-TR" sz="5400" b="1" dirty="0" smtClean="0">
                <a:solidFill>
                  <a:srgbClr val="002060"/>
                </a:solidFill>
                <a:effectLst>
                  <a:outerShdw blurRad="38100" dist="38100" dir="2700000" algn="tl">
                    <a:srgbClr val="000000">
                      <a:alpha val="43137"/>
                    </a:srgbClr>
                  </a:outerShdw>
                </a:effectLst>
              </a:rPr>
            </a:br>
            <a:r>
              <a:rPr lang="tr-TR" sz="5400" b="1" dirty="0" smtClean="0">
                <a:solidFill>
                  <a:srgbClr val="002060"/>
                </a:solidFill>
                <a:effectLst>
                  <a:outerShdw blurRad="38100" dist="38100" dir="2700000" algn="tl">
                    <a:srgbClr val="000000">
                      <a:alpha val="43137"/>
                    </a:srgbClr>
                  </a:outerShdw>
                </a:effectLst>
              </a:rPr>
              <a:t>İL MİLLİ EĞİTİM</a:t>
            </a:r>
            <a:br>
              <a:rPr lang="tr-TR" sz="5400" b="1" dirty="0" smtClean="0">
                <a:solidFill>
                  <a:srgbClr val="002060"/>
                </a:solidFill>
                <a:effectLst>
                  <a:outerShdw blurRad="38100" dist="38100" dir="2700000" algn="tl">
                    <a:srgbClr val="000000">
                      <a:alpha val="43137"/>
                    </a:srgbClr>
                  </a:outerShdw>
                </a:effectLst>
              </a:rPr>
            </a:br>
            <a:r>
              <a:rPr lang="tr-TR" sz="5400" b="1" dirty="0" smtClean="0">
                <a:solidFill>
                  <a:srgbClr val="002060"/>
                </a:solidFill>
                <a:effectLst>
                  <a:outerShdw blurRad="38100" dist="38100" dir="2700000" algn="tl">
                    <a:srgbClr val="000000">
                      <a:alpha val="43137"/>
                    </a:srgbClr>
                  </a:outerShdw>
                </a:effectLst>
              </a:rPr>
              <a:t>İSGB</a:t>
            </a:r>
            <a:br>
              <a:rPr lang="tr-TR" sz="5400" b="1" dirty="0" smtClean="0">
                <a:solidFill>
                  <a:srgbClr val="002060"/>
                </a:solidFill>
                <a:effectLst>
                  <a:outerShdw blurRad="38100" dist="38100" dir="2700000" algn="tl">
                    <a:srgbClr val="000000">
                      <a:alpha val="43137"/>
                    </a:srgbClr>
                  </a:outerShdw>
                </a:effectLst>
              </a:rPr>
            </a:br>
            <a:r>
              <a:rPr lang="tr-TR" sz="3600" b="1" dirty="0" smtClean="0">
                <a:solidFill>
                  <a:srgbClr val="FF0000"/>
                </a:solidFill>
                <a:effectLst>
                  <a:outerShdw blurRad="38100" dist="38100" dir="2700000" algn="tl">
                    <a:srgbClr val="000000">
                      <a:alpha val="43137"/>
                    </a:srgbClr>
                  </a:outerShdw>
                </a:effectLst>
              </a:rPr>
              <a:t>EĞİTİM KURUMLARINDA HİJYEN ŞARTLARININ GELİŞTİRİLMESİ VE  ENFEKSİYON ÖNLEME KILAVUZU</a:t>
            </a:r>
            <a:r>
              <a:rPr lang="tr-TR" altLang="tr-TR" sz="5400" b="1" dirty="0">
                <a:solidFill>
                  <a:srgbClr val="002060"/>
                </a:solidFill>
                <a:effectLst>
                  <a:outerShdw blurRad="38100" dist="38100" dir="2700000" algn="tl">
                    <a:srgbClr val="000000">
                      <a:alpha val="43137"/>
                    </a:srgbClr>
                  </a:outerShdw>
                </a:effectLst>
                <a:latin typeface="+mn-lt"/>
                <a:ea typeface="+mn-ea"/>
                <a:cs typeface="+mn-cs"/>
              </a:rPr>
              <a:t/>
            </a:r>
            <a:br>
              <a:rPr lang="tr-TR" altLang="tr-TR" sz="5400" b="1" dirty="0">
                <a:solidFill>
                  <a:srgbClr val="002060"/>
                </a:solidFill>
                <a:effectLst>
                  <a:outerShdw blurRad="38100" dist="38100" dir="2700000" algn="tl">
                    <a:srgbClr val="000000">
                      <a:alpha val="43137"/>
                    </a:srgbClr>
                  </a:outerShdw>
                </a:effectLst>
                <a:latin typeface="+mn-lt"/>
                <a:ea typeface="+mn-ea"/>
                <a:cs typeface="+mn-cs"/>
              </a:rPr>
            </a:br>
            <a:endParaRPr lang="tr-TR" sz="5400" b="1" dirty="0">
              <a:solidFill>
                <a:srgbClr val="002060"/>
              </a:solidFill>
              <a:effectLst>
                <a:outerShdw blurRad="38100" dist="38100" dir="2700000" algn="tl">
                  <a:srgbClr val="000000">
                    <a:alpha val="43137"/>
                  </a:srgbClr>
                </a:outerShdw>
              </a:effectLst>
              <a:latin typeface="+mn-lt"/>
            </a:endParaRPr>
          </a:p>
        </p:txBody>
      </p:sp>
      <p:sp>
        <p:nvSpPr>
          <p:cNvPr id="5" name="Altbilgi Yer Tutucusu 4"/>
          <p:cNvSpPr>
            <a:spLocks noGrp="1"/>
          </p:cNvSpPr>
          <p:nvPr>
            <p:ph type="ftr" sz="quarter" idx="11"/>
          </p:nvPr>
        </p:nvSpPr>
        <p:spPr/>
        <p:txBody>
          <a:bodyPr/>
          <a:lstStyle/>
          <a:p>
            <a:r>
              <a:rPr lang="tr-TR" dirty="0" smtClean="0"/>
              <a:t>İzmir MEM İSGB</a:t>
            </a:r>
            <a:endParaRPr lang="tr-TR" dirty="0"/>
          </a:p>
        </p:txBody>
      </p:sp>
      <p:sp>
        <p:nvSpPr>
          <p:cNvPr id="6" name="Slayt Numarası Yer Tutucusu 5"/>
          <p:cNvSpPr>
            <a:spLocks noGrp="1"/>
          </p:cNvSpPr>
          <p:nvPr>
            <p:ph type="sldNum" sz="quarter" idx="12"/>
          </p:nvPr>
        </p:nvSpPr>
        <p:spPr/>
        <p:txBody>
          <a:bodyPr/>
          <a:lstStyle/>
          <a:p>
            <a:fld id="{2DF9AE19-0AB3-4D9B-947A-7248E68DE8E7}" type="slidenum">
              <a:rPr lang="tr-TR" smtClean="0"/>
              <a:pPr/>
              <a:t>1</a:t>
            </a:fld>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351" y="4869160"/>
            <a:ext cx="1530481" cy="14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907214"/>
            <a:ext cx="1429568" cy="141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object 4"/>
          <p:cNvGrpSpPr/>
          <p:nvPr/>
        </p:nvGrpSpPr>
        <p:grpSpPr>
          <a:xfrm>
            <a:off x="3923928" y="4869160"/>
            <a:ext cx="1512168" cy="1453871"/>
            <a:chOff x="2544241" y="3858564"/>
            <a:chExt cx="1707514" cy="1707514"/>
          </a:xfrm>
        </p:grpSpPr>
        <p:sp>
          <p:nvSpPr>
            <p:cNvPr id="8" name="object 5"/>
            <p:cNvSpPr/>
            <p:nvPr/>
          </p:nvSpPr>
          <p:spPr>
            <a:xfrm>
              <a:off x="2544241" y="3858564"/>
              <a:ext cx="1707514" cy="1707514"/>
            </a:xfrm>
            <a:custGeom>
              <a:avLst/>
              <a:gdLst/>
              <a:ahLst/>
              <a:cxnLst/>
              <a:rect l="l" t="t" r="r" b="b"/>
              <a:pathLst>
                <a:path w="1707514" h="1707514">
                  <a:moveTo>
                    <a:pt x="853732" y="0"/>
                  </a:moveTo>
                  <a:lnTo>
                    <a:pt x="805284" y="1352"/>
                  </a:lnTo>
                  <a:lnTo>
                    <a:pt x="757545" y="5359"/>
                  </a:lnTo>
                  <a:lnTo>
                    <a:pt x="710588" y="11949"/>
                  </a:lnTo>
                  <a:lnTo>
                    <a:pt x="664485" y="21050"/>
                  </a:lnTo>
                  <a:lnTo>
                    <a:pt x="619307" y="32589"/>
                  </a:lnTo>
                  <a:lnTo>
                    <a:pt x="575126" y="46494"/>
                  </a:lnTo>
                  <a:lnTo>
                    <a:pt x="532015" y="62694"/>
                  </a:lnTo>
                  <a:lnTo>
                    <a:pt x="490046" y="81116"/>
                  </a:lnTo>
                  <a:lnTo>
                    <a:pt x="449290" y="101689"/>
                  </a:lnTo>
                  <a:lnTo>
                    <a:pt x="409820" y="124339"/>
                  </a:lnTo>
                  <a:lnTo>
                    <a:pt x="371708" y="148996"/>
                  </a:lnTo>
                  <a:lnTo>
                    <a:pt x="335026" y="175587"/>
                  </a:lnTo>
                  <a:lnTo>
                    <a:pt x="299845" y="204040"/>
                  </a:lnTo>
                  <a:lnTo>
                    <a:pt x="266239" y="234283"/>
                  </a:lnTo>
                  <a:lnTo>
                    <a:pt x="234278" y="266244"/>
                  </a:lnTo>
                  <a:lnTo>
                    <a:pt x="204036" y="299851"/>
                  </a:lnTo>
                  <a:lnTo>
                    <a:pt x="175583" y="335031"/>
                  </a:lnTo>
                  <a:lnTo>
                    <a:pt x="148993" y="371714"/>
                  </a:lnTo>
                  <a:lnTo>
                    <a:pt x="124336" y="409826"/>
                  </a:lnTo>
                  <a:lnTo>
                    <a:pt x="101686" y="449296"/>
                  </a:lnTo>
                  <a:lnTo>
                    <a:pt x="81114" y="490051"/>
                  </a:lnTo>
                  <a:lnTo>
                    <a:pt x="62692" y="532020"/>
                  </a:lnTo>
                  <a:lnTo>
                    <a:pt x="46493" y="575131"/>
                  </a:lnTo>
                  <a:lnTo>
                    <a:pt x="32588" y="619311"/>
                  </a:lnTo>
                  <a:lnTo>
                    <a:pt x="21049" y="664489"/>
                  </a:lnTo>
                  <a:lnTo>
                    <a:pt x="11949" y="710591"/>
                  </a:lnTo>
                  <a:lnTo>
                    <a:pt x="5359" y="757548"/>
                  </a:lnTo>
                  <a:lnTo>
                    <a:pt x="1352" y="805285"/>
                  </a:lnTo>
                  <a:lnTo>
                    <a:pt x="0" y="853732"/>
                  </a:lnTo>
                  <a:lnTo>
                    <a:pt x="1352" y="902177"/>
                  </a:lnTo>
                  <a:lnTo>
                    <a:pt x="5359" y="949913"/>
                  </a:lnTo>
                  <a:lnTo>
                    <a:pt x="11949" y="996869"/>
                  </a:lnTo>
                  <a:lnTo>
                    <a:pt x="21049" y="1042971"/>
                  </a:lnTo>
                  <a:lnTo>
                    <a:pt x="32588" y="1088148"/>
                  </a:lnTo>
                  <a:lnTo>
                    <a:pt x="46493" y="1132327"/>
                  </a:lnTo>
                  <a:lnTo>
                    <a:pt x="62692" y="1175438"/>
                  </a:lnTo>
                  <a:lnTo>
                    <a:pt x="81114" y="1217406"/>
                  </a:lnTo>
                  <a:lnTo>
                    <a:pt x="101686" y="1258162"/>
                  </a:lnTo>
                  <a:lnTo>
                    <a:pt x="124336" y="1297632"/>
                  </a:lnTo>
                  <a:lnTo>
                    <a:pt x="148993" y="1335744"/>
                  </a:lnTo>
                  <a:lnTo>
                    <a:pt x="175583" y="1372427"/>
                  </a:lnTo>
                  <a:lnTo>
                    <a:pt x="204036" y="1407607"/>
                  </a:lnTo>
                  <a:lnTo>
                    <a:pt x="234278" y="1441215"/>
                  </a:lnTo>
                  <a:lnTo>
                    <a:pt x="266239" y="1473176"/>
                  </a:lnTo>
                  <a:lnTo>
                    <a:pt x="299845" y="1503419"/>
                  </a:lnTo>
                  <a:lnTo>
                    <a:pt x="335026" y="1531873"/>
                  </a:lnTo>
                  <a:lnTo>
                    <a:pt x="371708" y="1558464"/>
                  </a:lnTo>
                  <a:lnTo>
                    <a:pt x="409820" y="1583121"/>
                  </a:lnTo>
                  <a:lnTo>
                    <a:pt x="449290" y="1605772"/>
                  </a:lnTo>
                  <a:lnTo>
                    <a:pt x="490046" y="1626345"/>
                  </a:lnTo>
                  <a:lnTo>
                    <a:pt x="532015" y="1644768"/>
                  </a:lnTo>
                  <a:lnTo>
                    <a:pt x="575126" y="1660968"/>
                  </a:lnTo>
                  <a:lnTo>
                    <a:pt x="619307" y="1674873"/>
                  </a:lnTo>
                  <a:lnTo>
                    <a:pt x="664485" y="1686413"/>
                  </a:lnTo>
                  <a:lnTo>
                    <a:pt x="710588" y="1695513"/>
                  </a:lnTo>
                  <a:lnTo>
                    <a:pt x="757545" y="1702104"/>
                  </a:lnTo>
                  <a:lnTo>
                    <a:pt x="805284" y="1706111"/>
                  </a:lnTo>
                  <a:lnTo>
                    <a:pt x="853732" y="1707464"/>
                  </a:lnTo>
                  <a:lnTo>
                    <a:pt x="902178" y="1706111"/>
                  </a:lnTo>
                  <a:lnTo>
                    <a:pt x="949916" y="1702104"/>
                  </a:lnTo>
                  <a:lnTo>
                    <a:pt x="996872" y="1695513"/>
                  </a:lnTo>
                  <a:lnTo>
                    <a:pt x="1042975" y="1686413"/>
                  </a:lnTo>
                  <a:lnTo>
                    <a:pt x="1084912" y="1675701"/>
                  </a:lnTo>
                  <a:lnTo>
                    <a:pt x="853732" y="1675701"/>
                  </a:lnTo>
                  <a:lnTo>
                    <a:pt x="801738" y="1674084"/>
                  </a:lnTo>
                  <a:lnTo>
                    <a:pt x="750609" y="1669298"/>
                  </a:lnTo>
                  <a:lnTo>
                    <a:pt x="700439" y="1661439"/>
                  </a:lnTo>
                  <a:lnTo>
                    <a:pt x="651323" y="1650603"/>
                  </a:lnTo>
                  <a:lnTo>
                    <a:pt x="603358" y="1636885"/>
                  </a:lnTo>
                  <a:lnTo>
                    <a:pt x="556638" y="1620383"/>
                  </a:lnTo>
                  <a:lnTo>
                    <a:pt x="511260" y="1601191"/>
                  </a:lnTo>
                  <a:lnTo>
                    <a:pt x="467319" y="1579406"/>
                  </a:lnTo>
                  <a:lnTo>
                    <a:pt x="424909" y="1555124"/>
                  </a:lnTo>
                  <a:lnTo>
                    <a:pt x="384128" y="1528441"/>
                  </a:lnTo>
                  <a:lnTo>
                    <a:pt x="345069" y="1499453"/>
                  </a:lnTo>
                  <a:lnTo>
                    <a:pt x="307829" y="1468257"/>
                  </a:lnTo>
                  <a:lnTo>
                    <a:pt x="272503" y="1434947"/>
                  </a:lnTo>
                  <a:lnTo>
                    <a:pt x="239197" y="1399621"/>
                  </a:lnTo>
                  <a:lnTo>
                    <a:pt x="208002" y="1362381"/>
                  </a:lnTo>
                  <a:lnTo>
                    <a:pt x="179016" y="1323323"/>
                  </a:lnTo>
                  <a:lnTo>
                    <a:pt x="152335" y="1282542"/>
                  </a:lnTo>
                  <a:lnTo>
                    <a:pt x="128054" y="1240133"/>
                  </a:lnTo>
                  <a:lnTo>
                    <a:pt x="106269" y="1196192"/>
                  </a:lnTo>
                  <a:lnTo>
                    <a:pt x="87077" y="1150814"/>
                  </a:lnTo>
                  <a:lnTo>
                    <a:pt x="70574" y="1104096"/>
                  </a:lnTo>
                  <a:lnTo>
                    <a:pt x="56856" y="1056132"/>
                  </a:lnTo>
                  <a:lnTo>
                    <a:pt x="46018" y="1007018"/>
                  </a:lnTo>
                  <a:lnTo>
                    <a:pt x="38157" y="956849"/>
                  </a:lnTo>
                  <a:lnTo>
                    <a:pt x="33369" y="905722"/>
                  </a:lnTo>
                  <a:lnTo>
                    <a:pt x="31750" y="853732"/>
                  </a:lnTo>
                  <a:lnTo>
                    <a:pt x="33369" y="801739"/>
                  </a:lnTo>
                  <a:lnTo>
                    <a:pt x="38157" y="750610"/>
                  </a:lnTo>
                  <a:lnTo>
                    <a:pt x="46018" y="700440"/>
                  </a:lnTo>
                  <a:lnTo>
                    <a:pt x="56856" y="651326"/>
                  </a:lnTo>
                  <a:lnTo>
                    <a:pt x="70574" y="603361"/>
                  </a:lnTo>
                  <a:lnTo>
                    <a:pt x="87077" y="556643"/>
                  </a:lnTo>
                  <a:lnTo>
                    <a:pt x="106269" y="511265"/>
                  </a:lnTo>
                  <a:lnTo>
                    <a:pt x="128054" y="467324"/>
                  </a:lnTo>
                  <a:lnTo>
                    <a:pt x="152335" y="424915"/>
                  </a:lnTo>
                  <a:lnTo>
                    <a:pt x="179016" y="384133"/>
                  </a:lnTo>
                  <a:lnTo>
                    <a:pt x="208002" y="345073"/>
                  </a:lnTo>
                  <a:lnTo>
                    <a:pt x="239197" y="307832"/>
                  </a:lnTo>
                  <a:lnTo>
                    <a:pt x="272503" y="272503"/>
                  </a:lnTo>
                  <a:lnTo>
                    <a:pt x="307829" y="239197"/>
                  </a:lnTo>
                  <a:lnTo>
                    <a:pt x="345069" y="208002"/>
                  </a:lnTo>
                  <a:lnTo>
                    <a:pt x="384128" y="179016"/>
                  </a:lnTo>
                  <a:lnTo>
                    <a:pt x="424909" y="152335"/>
                  </a:lnTo>
                  <a:lnTo>
                    <a:pt x="467319" y="128054"/>
                  </a:lnTo>
                  <a:lnTo>
                    <a:pt x="511260" y="106269"/>
                  </a:lnTo>
                  <a:lnTo>
                    <a:pt x="556638" y="87077"/>
                  </a:lnTo>
                  <a:lnTo>
                    <a:pt x="603358" y="70574"/>
                  </a:lnTo>
                  <a:lnTo>
                    <a:pt x="651323" y="56856"/>
                  </a:lnTo>
                  <a:lnTo>
                    <a:pt x="700439" y="46018"/>
                  </a:lnTo>
                  <a:lnTo>
                    <a:pt x="750609" y="38157"/>
                  </a:lnTo>
                  <a:lnTo>
                    <a:pt x="801738" y="33369"/>
                  </a:lnTo>
                  <a:lnTo>
                    <a:pt x="853732" y="31750"/>
                  </a:lnTo>
                  <a:lnTo>
                    <a:pt x="1084866" y="31750"/>
                  </a:lnTo>
                  <a:lnTo>
                    <a:pt x="1042975" y="21050"/>
                  </a:lnTo>
                  <a:lnTo>
                    <a:pt x="996872" y="11949"/>
                  </a:lnTo>
                  <a:lnTo>
                    <a:pt x="949916" y="5359"/>
                  </a:lnTo>
                  <a:lnTo>
                    <a:pt x="902178" y="1352"/>
                  </a:lnTo>
                  <a:lnTo>
                    <a:pt x="853732" y="0"/>
                  </a:lnTo>
                  <a:close/>
                </a:path>
                <a:path w="1707514" h="1707514">
                  <a:moveTo>
                    <a:pt x="1084866" y="31750"/>
                  </a:moveTo>
                  <a:lnTo>
                    <a:pt x="853732" y="31750"/>
                  </a:lnTo>
                  <a:lnTo>
                    <a:pt x="905725" y="33369"/>
                  </a:lnTo>
                  <a:lnTo>
                    <a:pt x="956854" y="38157"/>
                  </a:lnTo>
                  <a:lnTo>
                    <a:pt x="1007023" y="46018"/>
                  </a:lnTo>
                  <a:lnTo>
                    <a:pt x="1056137" y="56856"/>
                  </a:lnTo>
                  <a:lnTo>
                    <a:pt x="1104101" y="70574"/>
                  </a:lnTo>
                  <a:lnTo>
                    <a:pt x="1150819" y="87077"/>
                  </a:lnTo>
                  <a:lnTo>
                    <a:pt x="1196196" y="106269"/>
                  </a:lnTo>
                  <a:lnTo>
                    <a:pt x="1240136" y="128054"/>
                  </a:lnTo>
                  <a:lnTo>
                    <a:pt x="1282544" y="152335"/>
                  </a:lnTo>
                  <a:lnTo>
                    <a:pt x="1323325" y="179016"/>
                  </a:lnTo>
                  <a:lnTo>
                    <a:pt x="1362382" y="208002"/>
                  </a:lnTo>
                  <a:lnTo>
                    <a:pt x="1399622" y="239197"/>
                  </a:lnTo>
                  <a:lnTo>
                    <a:pt x="1434947" y="272503"/>
                  </a:lnTo>
                  <a:lnTo>
                    <a:pt x="1468257" y="307832"/>
                  </a:lnTo>
                  <a:lnTo>
                    <a:pt x="1499453" y="345073"/>
                  </a:lnTo>
                  <a:lnTo>
                    <a:pt x="1528441" y="384133"/>
                  </a:lnTo>
                  <a:lnTo>
                    <a:pt x="1555124" y="424915"/>
                  </a:lnTo>
                  <a:lnTo>
                    <a:pt x="1579406" y="467324"/>
                  </a:lnTo>
                  <a:lnTo>
                    <a:pt x="1601191" y="511265"/>
                  </a:lnTo>
                  <a:lnTo>
                    <a:pt x="1620383" y="556643"/>
                  </a:lnTo>
                  <a:lnTo>
                    <a:pt x="1636885" y="603361"/>
                  </a:lnTo>
                  <a:lnTo>
                    <a:pt x="1650603" y="651326"/>
                  </a:lnTo>
                  <a:lnTo>
                    <a:pt x="1661439" y="700440"/>
                  </a:lnTo>
                  <a:lnTo>
                    <a:pt x="1669298" y="750610"/>
                  </a:lnTo>
                  <a:lnTo>
                    <a:pt x="1674084" y="801739"/>
                  </a:lnTo>
                  <a:lnTo>
                    <a:pt x="1675701" y="853732"/>
                  </a:lnTo>
                  <a:lnTo>
                    <a:pt x="1674084" y="905722"/>
                  </a:lnTo>
                  <a:lnTo>
                    <a:pt x="1669298" y="956849"/>
                  </a:lnTo>
                  <a:lnTo>
                    <a:pt x="1661439" y="1007018"/>
                  </a:lnTo>
                  <a:lnTo>
                    <a:pt x="1650603" y="1056132"/>
                  </a:lnTo>
                  <a:lnTo>
                    <a:pt x="1636885" y="1104096"/>
                  </a:lnTo>
                  <a:lnTo>
                    <a:pt x="1620383" y="1150814"/>
                  </a:lnTo>
                  <a:lnTo>
                    <a:pt x="1601191" y="1196192"/>
                  </a:lnTo>
                  <a:lnTo>
                    <a:pt x="1579406" y="1240133"/>
                  </a:lnTo>
                  <a:lnTo>
                    <a:pt x="1555124" y="1282542"/>
                  </a:lnTo>
                  <a:lnTo>
                    <a:pt x="1528441" y="1323323"/>
                  </a:lnTo>
                  <a:lnTo>
                    <a:pt x="1499453" y="1362381"/>
                  </a:lnTo>
                  <a:lnTo>
                    <a:pt x="1468257" y="1399621"/>
                  </a:lnTo>
                  <a:lnTo>
                    <a:pt x="1434947" y="1434947"/>
                  </a:lnTo>
                  <a:lnTo>
                    <a:pt x="1399622" y="1468257"/>
                  </a:lnTo>
                  <a:lnTo>
                    <a:pt x="1362382" y="1499453"/>
                  </a:lnTo>
                  <a:lnTo>
                    <a:pt x="1323325" y="1528441"/>
                  </a:lnTo>
                  <a:lnTo>
                    <a:pt x="1282544" y="1555124"/>
                  </a:lnTo>
                  <a:lnTo>
                    <a:pt x="1240136" y="1579406"/>
                  </a:lnTo>
                  <a:lnTo>
                    <a:pt x="1196196" y="1601191"/>
                  </a:lnTo>
                  <a:lnTo>
                    <a:pt x="1150819" y="1620383"/>
                  </a:lnTo>
                  <a:lnTo>
                    <a:pt x="1104101" y="1636885"/>
                  </a:lnTo>
                  <a:lnTo>
                    <a:pt x="1056137" y="1650603"/>
                  </a:lnTo>
                  <a:lnTo>
                    <a:pt x="1007023" y="1661439"/>
                  </a:lnTo>
                  <a:lnTo>
                    <a:pt x="956854" y="1669298"/>
                  </a:lnTo>
                  <a:lnTo>
                    <a:pt x="905725" y="1674084"/>
                  </a:lnTo>
                  <a:lnTo>
                    <a:pt x="853732" y="1675701"/>
                  </a:lnTo>
                  <a:lnTo>
                    <a:pt x="1084912" y="1675701"/>
                  </a:lnTo>
                  <a:lnTo>
                    <a:pt x="1132332" y="1660968"/>
                  </a:lnTo>
                  <a:lnTo>
                    <a:pt x="1175443" y="1644768"/>
                  </a:lnTo>
                  <a:lnTo>
                    <a:pt x="1217412" y="1626345"/>
                  </a:lnTo>
                  <a:lnTo>
                    <a:pt x="1258167" y="1605772"/>
                  </a:lnTo>
                  <a:lnTo>
                    <a:pt x="1297637" y="1583121"/>
                  </a:lnTo>
                  <a:lnTo>
                    <a:pt x="1335750" y="1558464"/>
                  </a:lnTo>
                  <a:lnTo>
                    <a:pt x="1372432" y="1531873"/>
                  </a:lnTo>
                  <a:lnTo>
                    <a:pt x="1407613" y="1503419"/>
                  </a:lnTo>
                  <a:lnTo>
                    <a:pt x="1441220" y="1473176"/>
                  </a:lnTo>
                  <a:lnTo>
                    <a:pt x="1473180" y="1441215"/>
                  </a:lnTo>
                  <a:lnTo>
                    <a:pt x="1503423" y="1407607"/>
                  </a:lnTo>
                  <a:lnTo>
                    <a:pt x="1531876" y="1372427"/>
                  </a:lnTo>
                  <a:lnTo>
                    <a:pt x="1558467" y="1335744"/>
                  </a:lnTo>
                  <a:lnTo>
                    <a:pt x="1583124" y="1297632"/>
                  </a:lnTo>
                  <a:lnTo>
                    <a:pt x="1605775" y="1258162"/>
                  </a:lnTo>
                  <a:lnTo>
                    <a:pt x="1626347" y="1217406"/>
                  </a:lnTo>
                  <a:lnTo>
                    <a:pt x="1644769" y="1175438"/>
                  </a:lnTo>
                  <a:lnTo>
                    <a:pt x="1660969" y="1132327"/>
                  </a:lnTo>
                  <a:lnTo>
                    <a:pt x="1674874" y="1088148"/>
                  </a:lnTo>
                  <a:lnTo>
                    <a:pt x="1686413" y="1042971"/>
                  </a:lnTo>
                  <a:lnTo>
                    <a:pt x="1695514" y="996869"/>
                  </a:lnTo>
                  <a:lnTo>
                    <a:pt x="1702104" y="949913"/>
                  </a:lnTo>
                  <a:lnTo>
                    <a:pt x="1706111" y="902177"/>
                  </a:lnTo>
                  <a:lnTo>
                    <a:pt x="1707464" y="853732"/>
                  </a:lnTo>
                  <a:lnTo>
                    <a:pt x="1706111" y="805285"/>
                  </a:lnTo>
                  <a:lnTo>
                    <a:pt x="1702104" y="757548"/>
                  </a:lnTo>
                  <a:lnTo>
                    <a:pt x="1695514" y="710591"/>
                  </a:lnTo>
                  <a:lnTo>
                    <a:pt x="1686413" y="664489"/>
                  </a:lnTo>
                  <a:lnTo>
                    <a:pt x="1674874" y="619311"/>
                  </a:lnTo>
                  <a:lnTo>
                    <a:pt x="1660969" y="575131"/>
                  </a:lnTo>
                  <a:lnTo>
                    <a:pt x="1644769" y="532020"/>
                  </a:lnTo>
                  <a:lnTo>
                    <a:pt x="1626347" y="490051"/>
                  </a:lnTo>
                  <a:lnTo>
                    <a:pt x="1605775" y="449296"/>
                  </a:lnTo>
                  <a:lnTo>
                    <a:pt x="1583124" y="409826"/>
                  </a:lnTo>
                  <a:lnTo>
                    <a:pt x="1558467" y="371714"/>
                  </a:lnTo>
                  <a:lnTo>
                    <a:pt x="1531876" y="335031"/>
                  </a:lnTo>
                  <a:lnTo>
                    <a:pt x="1503423" y="299851"/>
                  </a:lnTo>
                  <a:lnTo>
                    <a:pt x="1473180" y="266244"/>
                  </a:lnTo>
                  <a:lnTo>
                    <a:pt x="1441220" y="234283"/>
                  </a:lnTo>
                  <a:lnTo>
                    <a:pt x="1407613" y="204040"/>
                  </a:lnTo>
                  <a:lnTo>
                    <a:pt x="1372432" y="175587"/>
                  </a:lnTo>
                  <a:lnTo>
                    <a:pt x="1335750" y="148996"/>
                  </a:lnTo>
                  <a:lnTo>
                    <a:pt x="1297637" y="124339"/>
                  </a:lnTo>
                  <a:lnTo>
                    <a:pt x="1258167" y="101689"/>
                  </a:lnTo>
                  <a:lnTo>
                    <a:pt x="1217412" y="81116"/>
                  </a:lnTo>
                  <a:lnTo>
                    <a:pt x="1175443" y="62694"/>
                  </a:lnTo>
                  <a:lnTo>
                    <a:pt x="1132332" y="46494"/>
                  </a:lnTo>
                  <a:lnTo>
                    <a:pt x="1088152" y="32589"/>
                  </a:lnTo>
                  <a:lnTo>
                    <a:pt x="1084866" y="31750"/>
                  </a:lnTo>
                  <a:close/>
                </a:path>
              </a:pathLst>
            </a:custGeom>
            <a:solidFill>
              <a:srgbClr val="C02F8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6"/>
            <p:cNvSpPr/>
            <p:nvPr/>
          </p:nvSpPr>
          <p:spPr>
            <a:xfrm>
              <a:off x="2833128" y="4484458"/>
              <a:ext cx="304165" cy="654050"/>
            </a:xfrm>
            <a:custGeom>
              <a:avLst/>
              <a:gdLst/>
              <a:ahLst/>
              <a:cxnLst/>
              <a:rect l="l" t="t" r="r" b="b"/>
              <a:pathLst>
                <a:path w="304164" h="654050">
                  <a:moveTo>
                    <a:pt x="123863" y="340588"/>
                  </a:moveTo>
                  <a:lnTo>
                    <a:pt x="122415" y="333425"/>
                  </a:lnTo>
                  <a:lnTo>
                    <a:pt x="118465" y="327571"/>
                  </a:lnTo>
                  <a:lnTo>
                    <a:pt x="112623" y="323621"/>
                  </a:lnTo>
                  <a:lnTo>
                    <a:pt x="105460" y="322173"/>
                  </a:lnTo>
                  <a:lnTo>
                    <a:pt x="98285" y="323621"/>
                  </a:lnTo>
                  <a:lnTo>
                    <a:pt x="92443" y="327571"/>
                  </a:lnTo>
                  <a:lnTo>
                    <a:pt x="88493" y="333425"/>
                  </a:lnTo>
                  <a:lnTo>
                    <a:pt x="87058" y="340588"/>
                  </a:lnTo>
                  <a:lnTo>
                    <a:pt x="87058" y="635558"/>
                  </a:lnTo>
                  <a:lnTo>
                    <a:pt x="88493" y="642734"/>
                  </a:lnTo>
                  <a:lnTo>
                    <a:pt x="92443" y="648589"/>
                  </a:lnTo>
                  <a:lnTo>
                    <a:pt x="98285" y="652538"/>
                  </a:lnTo>
                  <a:lnTo>
                    <a:pt x="105460" y="653973"/>
                  </a:lnTo>
                  <a:lnTo>
                    <a:pt x="112623" y="652538"/>
                  </a:lnTo>
                  <a:lnTo>
                    <a:pt x="118465" y="648589"/>
                  </a:lnTo>
                  <a:lnTo>
                    <a:pt x="122415" y="642734"/>
                  </a:lnTo>
                  <a:lnTo>
                    <a:pt x="123863" y="635558"/>
                  </a:lnTo>
                  <a:lnTo>
                    <a:pt x="123863" y="340588"/>
                  </a:lnTo>
                  <a:close/>
                </a:path>
                <a:path w="304164" h="654050">
                  <a:moveTo>
                    <a:pt x="213829" y="340588"/>
                  </a:moveTo>
                  <a:lnTo>
                    <a:pt x="212382" y="333425"/>
                  </a:lnTo>
                  <a:lnTo>
                    <a:pt x="208432" y="327571"/>
                  </a:lnTo>
                  <a:lnTo>
                    <a:pt x="202590" y="323621"/>
                  </a:lnTo>
                  <a:lnTo>
                    <a:pt x="195427" y="322173"/>
                  </a:lnTo>
                  <a:lnTo>
                    <a:pt x="188252" y="323621"/>
                  </a:lnTo>
                  <a:lnTo>
                    <a:pt x="182410" y="327571"/>
                  </a:lnTo>
                  <a:lnTo>
                    <a:pt x="178460" y="333425"/>
                  </a:lnTo>
                  <a:lnTo>
                    <a:pt x="177025" y="340588"/>
                  </a:lnTo>
                  <a:lnTo>
                    <a:pt x="177025" y="635558"/>
                  </a:lnTo>
                  <a:lnTo>
                    <a:pt x="178460" y="642734"/>
                  </a:lnTo>
                  <a:lnTo>
                    <a:pt x="182410" y="648589"/>
                  </a:lnTo>
                  <a:lnTo>
                    <a:pt x="188252" y="652538"/>
                  </a:lnTo>
                  <a:lnTo>
                    <a:pt x="195427" y="653973"/>
                  </a:lnTo>
                  <a:lnTo>
                    <a:pt x="202590" y="652538"/>
                  </a:lnTo>
                  <a:lnTo>
                    <a:pt x="208432" y="648589"/>
                  </a:lnTo>
                  <a:lnTo>
                    <a:pt x="212382" y="642734"/>
                  </a:lnTo>
                  <a:lnTo>
                    <a:pt x="213829" y="635558"/>
                  </a:lnTo>
                  <a:lnTo>
                    <a:pt x="213829" y="340588"/>
                  </a:lnTo>
                  <a:close/>
                </a:path>
                <a:path w="304164" h="654050">
                  <a:moveTo>
                    <a:pt x="303809" y="371538"/>
                  </a:moveTo>
                  <a:lnTo>
                    <a:pt x="303796" y="151892"/>
                  </a:lnTo>
                  <a:lnTo>
                    <a:pt x="296037" y="103886"/>
                  </a:lnTo>
                  <a:lnTo>
                    <a:pt x="274485" y="62191"/>
                  </a:lnTo>
                  <a:lnTo>
                    <a:pt x="241604" y="29311"/>
                  </a:lnTo>
                  <a:lnTo>
                    <a:pt x="199910" y="7759"/>
                  </a:lnTo>
                  <a:lnTo>
                    <a:pt x="151904" y="0"/>
                  </a:lnTo>
                  <a:lnTo>
                    <a:pt x="103886" y="7759"/>
                  </a:lnTo>
                  <a:lnTo>
                    <a:pt x="62191" y="29311"/>
                  </a:lnTo>
                  <a:lnTo>
                    <a:pt x="29311" y="62191"/>
                  </a:lnTo>
                  <a:lnTo>
                    <a:pt x="7747" y="103886"/>
                  </a:lnTo>
                  <a:lnTo>
                    <a:pt x="0" y="151892"/>
                  </a:lnTo>
                  <a:lnTo>
                    <a:pt x="0" y="371538"/>
                  </a:lnTo>
                  <a:lnTo>
                    <a:pt x="1435" y="378714"/>
                  </a:lnTo>
                  <a:lnTo>
                    <a:pt x="5384" y="384568"/>
                  </a:lnTo>
                  <a:lnTo>
                    <a:pt x="11239" y="388518"/>
                  </a:lnTo>
                  <a:lnTo>
                    <a:pt x="18415" y="389953"/>
                  </a:lnTo>
                  <a:lnTo>
                    <a:pt x="25565" y="388518"/>
                  </a:lnTo>
                  <a:lnTo>
                    <a:pt x="31419" y="384568"/>
                  </a:lnTo>
                  <a:lnTo>
                    <a:pt x="35369" y="378714"/>
                  </a:lnTo>
                  <a:lnTo>
                    <a:pt x="36817" y="371538"/>
                  </a:lnTo>
                  <a:lnTo>
                    <a:pt x="36817" y="151892"/>
                  </a:lnTo>
                  <a:lnTo>
                    <a:pt x="39154" y="128689"/>
                  </a:lnTo>
                  <a:lnTo>
                    <a:pt x="56451" y="87579"/>
                  </a:lnTo>
                  <a:lnTo>
                    <a:pt x="87566" y="56464"/>
                  </a:lnTo>
                  <a:lnTo>
                    <a:pt x="128689" y="39166"/>
                  </a:lnTo>
                  <a:lnTo>
                    <a:pt x="151904" y="36817"/>
                  </a:lnTo>
                  <a:lnTo>
                    <a:pt x="175107" y="39166"/>
                  </a:lnTo>
                  <a:lnTo>
                    <a:pt x="216217" y="56464"/>
                  </a:lnTo>
                  <a:lnTo>
                    <a:pt x="247332" y="87579"/>
                  </a:lnTo>
                  <a:lnTo>
                    <a:pt x="264642" y="128701"/>
                  </a:lnTo>
                  <a:lnTo>
                    <a:pt x="266992" y="151892"/>
                  </a:lnTo>
                  <a:lnTo>
                    <a:pt x="266992" y="371538"/>
                  </a:lnTo>
                  <a:lnTo>
                    <a:pt x="268427" y="378714"/>
                  </a:lnTo>
                  <a:lnTo>
                    <a:pt x="272376" y="384568"/>
                  </a:lnTo>
                  <a:lnTo>
                    <a:pt x="278218" y="388518"/>
                  </a:lnTo>
                  <a:lnTo>
                    <a:pt x="285394" y="389953"/>
                  </a:lnTo>
                  <a:lnTo>
                    <a:pt x="292557" y="388518"/>
                  </a:lnTo>
                  <a:lnTo>
                    <a:pt x="298411" y="384568"/>
                  </a:lnTo>
                  <a:lnTo>
                    <a:pt x="302361" y="378714"/>
                  </a:lnTo>
                  <a:lnTo>
                    <a:pt x="303809" y="371538"/>
                  </a:lnTo>
                  <a:close/>
                </a:path>
              </a:pathLst>
            </a:custGeom>
            <a:solidFill>
              <a:srgbClr val="00B0B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7"/>
            <p:cNvSpPr/>
            <p:nvPr/>
          </p:nvSpPr>
          <p:spPr>
            <a:xfrm>
              <a:off x="2909557" y="4286161"/>
              <a:ext cx="150952" cy="150952"/>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8"/>
            <p:cNvSpPr/>
            <p:nvPr/>
          </p:nvSpPr>
          <p:spPr>
            <a:xfrm>
              <a:off x="3663099" y="4484458"/>
              <a:ext cx="304165" cy="654050"/>
            </a:xfrm>
            <a:custGeom>
              <a:avLst/>
              <a:gdLst/>
              <a:ahLst/>
              <a:cxnLst/>
              <a:rect l="l" t="t" r="r" b="b"/>
              <a:pathLst>
                <a:path w="304164" h="654050">
                  <a:moveTo>
                    <a:pt x="123875" y="340588"/>
                  </a:moveTo>
                  <a:lnTo>
                    <a:pt x="122428" y="333425"/>
                  </a:lnTo>
                  <a:lnTo>
                    <a:pt x="118478" y="327571"/>
                  </a:lnTo>
                  <a:lnTo>
                    <a:pt x="112623" y="323621"/>
                  </a:lnTo>
                  <a:lnTo>
                    <a:pt x="105473" y="322173"/>
                  </a:lnTo>
                  <a:lnTo>
                    <a:pt x="98298" y="323621"/>
                  </a:lnTo>
                  <a:lnTo>
                    <a:pt x="92443" y="327571"/>
                  </a:lnTo>
                  <a:lnTo>
                    <a:pt x="88493" y="333425"/>
                  </a:lnTo>
                  <a:lnTo>
                    <a:pt x="87058" y="340588"/>
                  </a:lnTo>
                  <a:lnTo>
                    <a:pt x="87058" y="635558"/>
                  </a:lnTo>
                  <a:lnTo>
                    <a:pt x="88493" y="642734"/>
                  </a:lnTo>
                  <a:lnTo>
                    <a:pt x="92443" y="648589"/>
                  </a:lnTo>
                  <a:lnTo>
                    <a:pt x="98298" y="652538"/>
                  </a:lnTo>
                  <a:lnTo>
                    <a:pt x="105473" y="653973"/>
                  </a:lnTo>
                  <a:lnTo>
                    <a:pt x="112623" y="652538"/>
                  </a:lnTo>
                  <a:lnTo>
                    <a:pt x="118478" y="648589"/>
                  </a:lnTo>
                  <a:lnTo>
                    <a:pt x="122428" y="642734"/>
                  </a:lnTo>
                  <a:lnTo>
                    <a:pt x="123875" y="635558"/>
                  </a:lnTo>
                  <a:lnTo>
                    <a:pt x="123875" y="340588"/>
                  </a:lnTo>
                  <a:close/>
                </a:path>
                <a:path w="304164" h="654050">
                  <a:moveTo>
                    <a:pt x="213842" y="340588"/>
                  </a:moveTo>
                  <a:lnTo>
                    <a:pt x="212394" y="333425"/>
                  </a:lnTo>
                  <a:lnTo>
                    <a:pt x="208445" y="327571"/>
                  </a:lnTo>
                  <a:lnTo>
                    <a:pt x="202590" y="323621"/>
                  </a:lnTo>
                  <a:lnTo>
                    <a:pt x="195440" y="322173"/>
                  </a:lnTo>
                  <a:lnTo>
                    <a:pt x="188264" y="323621"/>
                  </a:lnTo>
                  <a:lnTo>
                    <a:pt x="182410" y="327571"/>
                  </a:lnTo>
                  <a:lnTo>
                    <a:pt x="178460" y="333425"/>
                  </a:lnTo>
                  <a:lnTo>
                    <a:pt x="177025" y="340588"/>
                  </a:lnTo>
                  <a:lnTo>
                    <a:pt x="177025" y="635558"/>
                  </a:lnTo>
                  <a:lnTo>
                    <a:pt x="178460" y="642734"/>
                  </a:lnTo>
                  <a:lnTo>
                    <a:pt x="182410" y="648589"/>
                  </a:lnTo>
                  <a:lnTo>
                    <a:pt x="188264" y="652538"/>
                  </a:lnTo>
                  <a:lnTo>
                    <a:pt x="195440" y="653973"/>
                  </a:lnTo>
                  <a:lnTo>
                    <a:pt x="202590" y="652538"/>
                  </a:lnTo>
                  <a:lnTo>
                    <a:pt x="208445" y="648589"/>
                  </a:lnTo>
                  <a:lnTo>
                    <a:pt x="212394" y="642734"/>
                  </a:lnTo>
                  <a:lnTo>
                    <a:pt x="213842" y="635558"/>
                  </a:lnTo>
                  <a:lnTo>
                    <a:pt x="213842" y="340588"/>
                  </a:lnTo>
                  <a:close/>
                </a:path>
                <a:path w="304164" h="654050">
                  <a:moveTo>
                    <a:pt x="303796" y="151892"/>
                  </a:moveTo>
                  <a:lnTo>
                    <a:pt x="296037" y="103886"/>
                  </a:lnTo>
                  <a:lnTo>
                    <a:pt x="274485" y="62191"/>
                  </a:lnTo>
                  <a:lnTo>
                    <a:pt x="241604" y="29311"/>
                  </a:lnTo>
                  <a:lnTo>
                    <a:pt x="199910" y="7759"/>
                  </a:lnTo>
                  <a:lnTo>
                    <a:pt x="151904" y="0"/>
                  </a:lnTo>
                  <a:lnTo>
                    <a:pt x="103886" y="7759"/>
                  </a:lnTo>
                  <a:lnTo>
                    <a:pt x="62179" y="29311"/>
                  </a:lnTo>
                  <a:lnTo>
                    <a:pt x="29298" y="62191"/>
                  </a:lnTo>
                  <a:lnTo>
                    <a:pt x="7747" y="103886"/>
                  </a:lnTo>
                  <a:lnTo>
                    <a:pt x="0" y="151892"/>
                  </a:lnTo>
                  <a:lnTo>
                    <a:pt x="0" y="371538"/>
                  </a:lnTo>
                  <a:lnTo>
                    <a:pt x="1435" y="378714"/>
                  </a:lnTo>
                  <a:lnTo>
                    <a:pt x="5384" y="384568"/>
                  </a:lnTo>
                  <a:lnTo>
                    <a:pt x="11239" y="388518"/>
                  </a:lnTo>
                  <a:lnTo>
                    <a:pt x="18402" y="389953"/>
                  </a:lnTo>
                  <a:lnTo>
                    <a:pt x="25565" y="388518"/>
                  </a:lnTo>
                  <a:lnTo>
                    <a:pt x="31419" y="384568"/>
                  </a:lnTo>
                  <a:lnTo>
                    <a:pt x="35369" y="378714"/>
                  </a:lnTo>
                  <a:lnTo>
                    <a:pt x="36817" y="371538"/>
                  </a:lnTo>
                  <a:lnTo>
                    <a:pt x="36817" y="151892"/>
                  </a:lnTo>
                  <a:lnTo>
                    <a:pt x="39154" y="128701"/>
                  </a:lnTo>
                  <a:lnTo>
                    <a:pt x="56451" y="87579"/>
                  </a:lnTo>
                  <a:lnTo>
                    <a:pt x="87566" y="56464"/>
                  </a:lnTo>
                  <a:lnTo>
                    <a:pt x="128689" y="39166"/>
                  </a:lnTo>
                  <a:lnTo>
                    <a:pt x="151904" y="36817"/>
                  </a:lnTo>
                  <a:lnTo>
                    <a:pt x="175107" y="39166"/>
                  </a:lnTo>
                  <a:lnTo>
                    <a:pt x="216217" y="56464"/>
                  </a:lnTo>
                  <a:lnTo>
                    <a:pt x="247332" y="87579"/>
                  </a:lnTo>
                  <a:lnTo>
                    <a:pt x="264629" y="128689"/>
                  </a:lnTo>
                  <a:lnTo>
                    <a:pt x="266979" y="151892"/>
                  </a:lnTo>
                  <a:lnTo>
                    <a:pt x="266979" y="371538"/>
                  </a:lnTo>
                  <a:lnTo>
                    <a:pt x="268414" y="378714"/>
                  </a:lnTo>
                  <a:lnTo>
                    <a:pt x="272364" y="384568"/>
                  </a:lnTo>
                  <a:lnTo>
                    <a:pt x="278218" y="388518"/>
                  </a:lnTo>
                  <a:lnTo>
                    <a:pt x="285394" y="389953"/>
                  </a:lnTo>
                  <a:lnTo>
                    <a:pt x="292544" y="388518"/>
                  </a:lnTo>
                  <a:lnTo>
                    <a:pt x="298399" y="384568"/>
                  </a:lnTo>
                  <a:lnTo>
                    <a:pt x="302348" y="378714"/>
                  </a:lnTo>
                  <a:lnTo>
                    <a:pt x="303796" y="371538"/>
                  </a:lnTo>
                  <a:lnTo>
                    <a:pt x="303796" y="151892"/>
                  </a:lnTo>
                  <a:close/>
                </a:path>
              </a:pathLst>
            </a:custGeom>
            <a:solidFill>
              <a:srgbClr val="00B0B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9"/>
            <p:cNvSpPr/>
            <p:nvPr/>
          </p:nvSpPr>
          <p:spPr>
            <a:xfrm>
              <a:off x="3739514" y="4286161"/>
              <a:ext cx="150964" cy="150952"/>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0"/>
            <p:cNvSpPr/>
            <p:nvPr/>
          </p:nvSpPr>
          <p:spPr>
            <a:xfrm>
              <a:off x="3202813" y="4608232"/>
              <a:ext cx="394970" cy="181610"/>
            </a:xfrm>
            <a:custGeom>
              <a:avLst/>
              <a:gdLst/>
              <a:ahLst/>
              <a:cxnLst/>
              <a:rect l="l" t="t" r="r" b="b"/>
              <a:pathLst>
                <a:path w="394970" h="181610">
                  <a:moveTo>
                    <a:pt x="394398" y="20167"/>
                  </a:moveTo>
                  <a:lnTo>
                    <a:pt x="392811" y="12319"/>
                  </a:lnTo>
                  <a:lnTo>
                    <a:pt x="388480" y="5918"/>
                  </a:lnTo>
                  <a:lnTo>
                    <a:pt x="382079" y="1587"/>
                  </a:lnTo>
                  <a:lnTo>
                    <a:pt x="374230" y="0"/>
                  </a:lnTo>
                  <a:lnTo>
                    <a:pt x="366369" y="1587"/>
                  </a:lnTo>
                  <a:lnTo>
                    <a:pt x="359956" y="5918"/>
                  </a:lnTo>
                  <a:lnTo>
                    <a:pt x="355625" y="12319"/>
                  </a:lnTo>
                  <a:lnTo>
                    <a:pt x="354050" y="20167"/>
                  </a:lnTo>
                  <a:lnTo>
                    <a:pt x="354050" y="70624"/>
                  </a:lnTo>
                  <a:lnTo>
                    <a:pt x="40347" y="70624"/>
                  </a:lnTo>
                  <a:lnTo>
                    <a:pt x="40347" y="20167"/>
                  </a:lnTo>
                  <a:lnTo>
                    <a:pt x="38760" y="12319"/>
                  </a:lnTo>
                  <a:lnTo>
                    <a:pt x="34429" y="5918"/>
                  </a:lnTo>
                  <a:lnTo>
                    <a:pt x="28028" y="1587"/>
                  </a:lnTo>
                  <a:lnTo>
                    <a:pt x="20180" y="0"/>
                  </a:lnTo>
                  <a:lnTo>
                    <a:pt x="12319" y="1587"/>
                  </a:lnTo>
                  <a:lnTo>
                    <a:pt x="5905" y="5918"/>
                  </a:lnTo>
                  <a:lnTo>
                    <a:pt x="1574" y="12319"/>
                  </a:lnTo>
                  <a:lnTo>
                    <a:pt x="0" y="20167"/>
                  </a:lnTo>
                  <a:lnTo>
                    <a:pt x="0" y="90792"/>
                  </a:lnTo>
                  <a:lnTo>
                    <a:pt x="0" y="161391"/>
                  </a:lnTo>
                  <a:lnTo>
                    <a:pt x="1574" y="169252"/>
                  </a:lnTo>
                  <a:lnTo>
                    <a:pt x="5905" y="175666"/>
                  </a:lnTo>
                  <a:lnTo>
                    <a:pt x="12319" y="179997"/>
                  </a:lnTo>
                  <a:lnTo>
                    <a:pt x="20180" y="181571"/>
                  </a:lnTo>
                  <a:lnTo>
                    <a:pt x="28028" y="179997"/>
                  </a:lnTo>
                  <a:lnTo>
                    <a:pt x="34429" y="175666"/>
                  </a:lnTo>
                  <a:lnTo>
                    <a:pt x="38760" y="169252"/>
                  </a:lnTo>
                  <a:lnTo>
                    <a:pt x="40347" y="161391"/>
                  </a:lnTo>
                  <a:lnTo>
                    <a:pt x="40347" y="110959"/>
                  </a:lnTo>
                  <a:lnTo>
                    <a:pt x="354050" y="110959"/>
                  </a:lnTo>
                  <a:lnTo>
                    <a:pt x="354050" y="161391"/>
                  </a:lnTo>
                  <a:lnTo>
                    <a:pt x="355625" y="169252"/>
                  </a:lnTo>
                  <a:lnTo>
                    <a:pt x="359956" y="175666"/>
                  </a:lnTo>
                  <a:lnTo>
                    <a:pt x="366369" y="179997"/>
                  </a:lnTo>
                  <a:lnTo>
                    <a:pt x="374230" y="181571"/>
                  </a:lnTo>
                  <a:lnTo>
                    <a:pt x="382079" y="179997"/>
                  </a:lnTo>
                  <a:lnTo>
                    <a:pt x="388480" y="175666"/>
                  </a:lnTo>
                  <a:lnTo>
                    <a:pt x="392811" y="169252"/>
                  </a:lnTo>
                  <a:lnTo>
                    <a:pt x="394398" y="161391"/>
                  </a:lnTo>
                  <a:lnTo>
                    <a:pt x="394398" y="90792"/>
                  </a:lnTo>
                  <a:lnTo>
                    <a:pt x="394398" y="20167"/>
                  </a:lnTo>
                  <a:close/>
                </a:path>
              </a:pathLst>
            </a:custGeom>
            <a:solidFill>
              <a:srgbClr val="FAA41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4" name="Resim 13" descr="KARABAĞLAR İLÇE MEM LOGOSUSONUN SONU.png"/>
          <p:cNvPicPr/>
          <p:nvPr/>
        </p:nvPicPr>
        <p:blipFill>
          <a:blip r:embed="rId6" cstate="print"/>
          <a:stretch>
            <a:fillRect/>
          </a:stretch>
        </p:blipFill>
        <p:spPr>
          <a:xfrm>
            <a:off x="72008" y="72008"/>
            <a:ext cx="827584" cy="764704"/>
          </a:xfrm>
          <a:prstGeom prst="rect">
            <a:avLst/>
          </a:prstGeom>
        </p:spPr>
      </p:pic>
      <p:pic>
        <p:nvPicPr>
          <p:cNvPr id="16" name="Resim 15" descr="Tse, &quot;Ts 148&quot; Standardı ile &quot;Ts 81&quot; Standardında Değişikliğe Gitti - Ekonomi"/>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Tree>
    <p:extLst>
      <p:ext uri="{BB962C8B-B14F-4D97-AF65-F5344CB8AC3E}">
        <p14:creationId xmlns:p14="http://schemas.microsoft.com/office/powerpoint/2010/main" val="355829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10</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36712"/>
            <a:ext cx="8280920" cy="5755422"/>
          </a:xfrm>
          <a:prstGeom prst="rect">
            <a:avLst/>
          </a:prstGeom>
        </p:spPr>
        <p:txBody>
          <a:bodyPr wrap="square">
            <a:spAutoFit/>
          </a:bodyPr>
          <a:lstStyle/>
          <a:p>
            <a:pPr algn="just"/>
            <a:r>
              <a:rPr lang="tr-TR" sz="3200" dirty="0" smtClean="0">
                <a:latin typeface="Calibri" pitchFamily="34" charset="0"/>
              </a:rPr>
              <a:t>                                    </a:t>
            </a:r>
            <a:r>
              <a:rPr lang="tr-TR" sz="3200" b="1" dirty="0" smtClean="0">
                <a:solidFill>
                  <a:srgbClr val="0070C0"/>
                </a:solidFill>
                <a:latin typeface="Calibri" pitchFamily="34" charset="0"/>
              </a:rPr>
              <a:t>HAZIRLIK</a:t>
            </a:r>
            <a:endParaRPr lang="tr-TR" sz="1000" b="1" dirty="0" smtClean="0">
              <a:solidFill>
                <a:srgbClr val="0070C0"/>
              </a:solidFill>
              <a:latin typeface="Calibri" pitchFamily="34" charset="0"/>
            </a:endParaRPr>
          </a:p>
          <a:p>
            <a:pPr algn="just">
              <a:spcAft>
                <a:spcPts val="600"/>
              </a:spcAft>
            </a:pPr>
            <a:r>
              <a:rPr lang="tr-TR" sz="2400" dirty="0" smtClean="0">
                <a:latin typeface="Calibri" pitchFamily="34" charset="0"/>
              </a:rPr>
              <a:t>	Hijyen ve Sanitasyon kaynaklı salgın hastalıkların bulaşını önlemek için kontrol hiyerarjisi olarak kabul edilen bir dizi enfeksiyon önleme ve kontrol işlemleri gerektirir.</a:t>
            </a:r>
          </a:p>
          <a:p>
            <a:pPr algn="just">
              <a:spcAft>
                <a:spcPts val="600"/>
              </a:spcAft>
            </a:pPr>
            <a:r>
              <a:rPr lang="tr-TR" sz="2400" dirty="0" smtClean="0">
                <a:solidFill>
                  <a:srgbClr val="C00000"/>
                </a:solidFill>
                <a:latin typeface="Calibri" pitchFamily="34" charset="0"/>
              </a:rPr>
              <a:t>	</a:t>
            </a:r>
            <a:r>
              <a:rPr lang="tr-TR" sz="2400" b="1" dirty="0" smtClean="0">
                <a:solidFill>
                  <a:srgbClr val="FF0000"/>
                </a:solidFill>
                <a:latin typeface="Calibri" pitchFamily="34" charset="0"/>
              </a:rPr>
              <a:t>İdari kontroller:  </a:t>
            </a:r>
            <a:r>
              <a:rPr lang="tr-TR" sz="2400" dirty="0" smtClean="0">
                <a:latin typeface="Calibri" pitchFamily="34" charset="0"/>
              </a:rPr>
              <a:t>kurumsal düzeyde kullanılan (tüm ekipmanların, donanımların, materyallerin v.s.) enfeksiyonun önlenmesine yardımcı olmak ve enfeksiyonun bulaşmasını kontrol etmek ve sınırlamak için uygulanır. </a:t>
            </a:r>
          </a:p>
          <a:p>
            <a:pPr algn="just">
              <a:spcAft>
                <a:spcPts val="600"/>
              </a:spcAft>
            </a:pPr>
            <a:r>
              <a:rPr lang="tr-TR" sz="2400" dirty="0" smtClean="0">
                <a:solidFill>
                  <a:srgbClr val="C00000"/>
                </a:solidFill>
                <a:latin typeface="Calibri" pitchFamily="34" charset="0"/>
              </a:rPr>
              <a:t>	</a:t>
            </a:r>
            <a:r>
              <a:rPr lang="tr-TR" sz="2400" b="1" dirty="0" smtClean="0">
                <a:solidFill>
                  <a:srgbClr val="FF0000"/>
                </a:solidFill>
                <a:latin typeface="Calibri" pitchFamily="34" charset="0"/>
              </a:rPr>
              <a:t>Etkili ve yeterli havalandırma: </a:t>
            </a:r>
            <a:r>
              <a:rPr lang="tr-TR" sz="2400" dirty="0" smtClean="0">
                <a:latin typeface="Calibri" pitchFamily="34" charset="0"/>
              </a:rPr>
              <a:t>Enfeksiyona maruz kalma riskini azaltır.</a:t>
            </a:r>
          </a:p>
          <a:p>
            <a:pPr algn="just">
              <a:spcAft>
                <a:spcPts val="600"/>
              </a:spcAft>
            </a:pPr>
            <a:r>
              <a:rPr lang="tr-TR" sz="2400" dirty="0" smtClean="0">
                <a:solidFill>
                  <a:srgbClr val="C00000"/>
                </a:solidFill>
                <a:latin typeface="Calibri" pitchFamily="34" charset="0"/>
              </a:rPr>
              <a:t>	</a:t>
            </a:r>
            <a:r>
              <a:rPr lang="tr-TR" sz="2400" b="1" dirty="0" smtClean="0">
                <a:solidFill>
                  <a:srgbClr val="FF0000"/>
                </a:solidFill>
                <a:latin typeface="Calibri" pitchFamily="34" charset="0"/>
              </a:rPr>
              <a:t>İşveren/yöneticiler:</a:t>
            </a:r>
            <a:r>
              <a:rPr lang="tr-TR" sz="2400" dirty="0" smtClean="0">
                <a:latin typeface="Calibri" pitchFamily="34" charset="0"/>
              </a:rPr>
              <a:t> Maruz kalmanın önlenemediği tehlikelere yönelik riski yeterince kontrol etmek için ilgili mevzuata bağlı yükümlülüklere uymak zorunda olmakla beraber personelini, öğrencilerini ve ziyaretçilerini korumalıdırlar.</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11</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36712"/>
            <a:ext cx="8280920" cy="4431983"/>
          </a:xfrm>
          <a:prstGeom prst="rect">
            <a:avLst/>
          </a:prstGeom>
        </p:spPr>
        <p:txBody>
          <a:bodyPr wrap="square">
            <a:spAutoFit/>
          </a:bodyPr>
          <a:lstStyle/>
          <a:p>
            <a:pPr algn="ctr"/>
            <a:r>
              <a:rPr lang="tr-TR" sz="3200" b="1" dirty="0" smtClean="0">
                <a:solidFill>
                  <a:srgbClr val="0070C0"/>
                </a:solidFill>
                <a:latin typeface="Calibri" pitchFamily="34" charset="0"/>
              </a:rPr>
              <a:t>HAZIRLIK</a:t>
            </a:r>
            <a:endParaRPr lang="tr-TR" sz="1000" b="1" dirty="0" smtClean="0">
              <a:solidFill>
                <a:srgbClr val="0070C0"/>
              </a:solidFill>
              <a:latin typeface="Calibri" pitchFamily="34" charset="0"/>
            </a:endParaRPr>
          </a:p>
          <a:p>
            <a:pPr algn="just">
              <a:spcAft>
                <a:spcPts val="600"/>
              </a:spcAft>
            </a:pPr>
            <a:r>
              <a:rPr lang="tr-TR" sz="2400" dirty="0" smtClean="0">
                <a:latin typeface="Calibri" pitchFamily="34" charset="0"/>
              </a:rPr>
              <a:t>	</a:t>
            </a:r>
            <a:r>
              <a:rPr lang="tr-TR" sz="2400" dirty="0" smtClean="0"/>
              <a:t>Çalışanlar ve diğer kişiler de kuruluş tarafından belirlenen </a:t>
            </a:r>
            <a:r>
              <a:rPr lang="tr-TR" sz="2400" b="1" dirty="0" smtClean="0">
                <a:solidFill>
                  <a:srgbClr val="0070C0"/>
                </a:solidFill>
              </a:rPr>
              <a:t>kurallara uymak, kontrol önlemlerini tam ve doğru bir şekilde uygulamakla yükümlüdür. </a:t>
            </a:r>
          </a:p>
          <a:p>
            <a:pPr algn="just">
              <a:spcAft>
                <a:spcPts val="600"/>
              </a:spcAft>
            </a:pPr>
            <a:r>
              <a:rPr lang="tr-TR" sz="2400" dirty="0" smtClean="0"/>
              <a:t>	Kuruluş, salgınlara yönelik, tüm fiziki alanları ve ilgili tüm tarafları kapsayan </a:t>
            </a:r>
            <a:r>
              <a:rPr lang="tr-TR" sz="2400" b="1" dirty="0" smtClean="0"/>
              <a:t>risk değerlendirmesi yapmalı </a:t>
            </a:r>
            <a:r>
              <a:rPr lang="tr-TR" sz="2400" dirty="0" smtClean="0"/>
              <a:t>ve yapılan bu risk değerlendirmesi sonuçlarına göre </a:t>
            </a:r>
            <a:r>
              <a:rPr lang="tr-TR" sz="2400" b="1" dirty="0" smtClean="0"/>
              <a:t>Hijyen, Enfeksiyon Önleme ve Kontrol için Eylem Plan(lar)ı hazırlamalı ve uygulamalıdır. </a:t>
            </a:r>
          </a:p>
          <a:p>
            <a:pPr algn="just">
              <a:spcAft>
                <a:spcPts val="600"/>
              </a:spcAft>
            </a:pPr>
            <a:r>
              <a:rPr lang="tr-TR" sz="2400" dirty="0" smtClean="0"/>
              <a:t>	</a:t>
            </a:r>
            <a:r>
              <a:rPr lang="tr-TR" sz="2400" b="1" dirty="0" smtClean="0"/>
              <a:t>Kuruluş, Hijyen, Enfeksiyon Önleme ve Kontrol için Eylem Planı(ları) kapsamında uygulayacağı kontrol önlemleri hiyerarşisini oluşturmalıdır. </a:t>
            </a:r>
            <a:endParaRPr lang="tr-TR" sz="2400" b="1"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12</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36712"/>
            <a:ext cx="8280920" cy="4893647"/>
          </a:xfrm>
          <a:prstGeom prst="rect">
            <a:avLst/>
          </a:prstGeom>
        </p:spPr>
        <p:txBody>
          <a:bodyPr wrap="square">
            <a:spAutoFit/>
          </a:bodyPr>
          <a:lstStyle/>
          <a:p>
            <a:pPr algn="just"/>
            <a:r>
              <a:rPr lang="tr-TR" sz="3200" dirty="0" smtClean="0">
                <a:latin typeface="Calibri" pitchFamily="34" charset="0"/>
              </a:rPr>
              <a:t>                                    </a:t>
            </a:r>
            <a:r>
              <a:rPr lang="tr-TR" sz="3200" b="1" dirty="0" smtClean="0">
                <a:solidFill>
                  <a:srgbClr val="0070C0"/>
                </a:solidFill>
                <a:latin typeface="Calibri" pitchFamily="34" charset="0"/>
              </a:rPr>
              <a:t>HAZIRLIK</a:t>
            </a:r>
          </a:p>
          <a:p>
            <a:pPr algn="just"/>
            <a:endParaRPr lang="tr-TR" sz="1000" b="1" dirty="0" smtClean="0">
              <a:solidFill>
                <a:srgbClr val="0070C0"/>
              </a:solidFill>
              <a:latin typeface="Calibri" pitchFamily="34" charset="0"/>
            </a:endParaRPr>
          </a:p>
          <a:p>
            <a:pPr algn="just">
              <a:spcAft>
                <a:spcPts val="600"/>
              </a:spcAft>
            </a:pPr>
            <a:r>
              <a:rPr lang="tr-TR" sz="2400" dirty="0" smtClean="0">
                <a:latin typeface="Calibri" pitchFamily="34" charset="0"/>
              </a:rPr>
              <a:t>	</a:t>
            </a:r>
            <a:r>
              <a:rPr lang="tr-TR" sz="2400" dirty="0" smtClean="0"/>
              <a:t> Kuruluş aşağıdaki hususlar dahil olmak üzere gerekli olan iç ve dış iletişimleri planlamalı, belirlemelidir </a:t>
            </a:r>
          </a:p>
          <a:p>
            <a:pPr marL="725488">
              <a:spcAft>
                <a:spcPts val="600"/>
              </a:spcAft>
              <a:buFont typeface="Arial" pitchFamily="34" charset="0"/>
              <a:buChar char="•"/>
            </a:pPr>
            <a:r>
              <a:rPr lang="tr-TR" sz="2400" dirty="0" smtClean="0"/>
              <a:t>  Ne ile ilgili iletişim kuracağını,</a:t>
            </a:r>
          </a:p>
          <a:p>
            <a:pPr marL="725488">
              <a:spcAft>
                <a:spcPts val="600"/>
              </a:spcAft>
              <a:buFont typeface="Arial" pitchFamily="34" charset="0"/>
              <a:buChar char="•"/>
            </a:pPr>
            <a:r>
              <a:rPr lang="tr-TR" sz="2400" dirty="0" smtClean="0"/>
              <a:t>  Ne zaman iletişim kuracağını,</a:t>
            </a:r>
          </a:p>
          <a:p>
            <a:pPr marL="725488">
              <a:spcAft>
                <a:spcPts val="600"/>
              </a:spcAft>
              <a:buFont typeface="Arial" pitchFamily="34" charset="0"/>
              <a:buChar char="•"/>
            </a:pPr>
            <a:r>
              <a:rPr lang="tr-TR" sz="2400" dirty="0" smtClean="0"/>
              <a:t>  Kiminle iletişim kuracağını,</a:t>
            </a:r>
          </a:p>
          <a:p>
            <a:pPr marL="725488">
              <a:spcAft>
                <a:spcPts val="600"/>
              </a:spcAft>
              <a:buFont typeface="Arial" pitchFamily="34" charset="0"/>
              <a:buChar char="•"/>
            </a:pPr>
            <a:r>
              <a:rPr lang="tr-TR" sz="2400" dirty="0" smtClean="0"/>
              <a:t>  Nasıl iletişim kuracağını,</a:t>
            </a:r>
          </a:p>
          <a:p>
            <a:pPr marL="725488">
              <a:spcAft>
                <a:spcPts val="600"/>
              </a:spcAft>
              <a:buFont typeface="Arial" pitchFamily="34" charset="0"/>
              <a:buChar char="•"/>
            </a:pPr>
            <a:r>
              <a:rPr lang="tr-TR" sz="2400" dirty="0" smtClean="0"/>
              <a:t>  Kimin iletişim kuracağını.</a:t>
            </a:r>
          </a:p>
          <a:p>
            <a:pPr algn="just">
              <a:spcAft>
                <a:spcPts val="600"/>
              </a:spcAft>
            </a:pPr>
            <a:r>
              <a:rPr lang="tr-TR" sz="2400" dirty="0" smtClean="0"/>
              <a:t>	İletişim planları en az acil iletişim numaralarını, yönetici personel acil durum iletişim bilgilerini de içerecek şekilde belirlenmelidir.</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13</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73581"/>
            <a:ext cx="8280920" cy="4293483"/>
          </a:xfrm>
          <a:prstGeom prst="rect">
            <a:avLst/>
          </a:prstGeom>
        </p:spPr>
        <p:txBody>
          <a:bodyPr wrap="square">
            <a:spAutoFit/>
          </a:bodyPr>
          <a:lstStyle/>
          <a:p>
            <a:pPr algn="just"/>
            <a:r>
              <a:rPr lang="tr-TR" sz="3200" dirty="0" smtClean="0">
                <a:latin typeface="Calibri" pitchFamily="34" charset="0"/>
              </a:rPr>
              <a:t>                                    </a:t>
            </a:r>
            <a:r>
              <a:rPr lang="tr-TR" sz="3200" b="1" dirty="0" smtClean="0">
                <a:solidFill>
                  <a:srgbClr val="0070C0"/>
                </a:solidFill>
                <a:latin typeface="Calibri" pitchFamily="34" charset="0"/>
              </a:rPr>
              <a:t>HAZIRLIK</a:t>
            </a:r>
          </a:p>
          <a:p>
            <a:pPr algn="just"/>
            <a:endParaRPr lang="tr-TR" sz="1000" b="1" dirty="0" smtClean="0">
              <a:solidFill>
                <a:srgbClr val="0070C0"/>
              </a:solidFill>
              <a:latin typeface="Calibri" pitchFamily="34" charset="0"/>
            </a:endParaRPr>
          </a:p>
          <a:p>
            <a:pPr algn="just">
              <a:spcAft>
                <a:spcPts val="600"/>
              </a:spcAft>
            </a:pPr>
            <a:r>
              <a:rPr lang="tr-TR" sz="2400" dirty="0" smtClean="0">
                <a:latin typeface="Calibri" pitchFamily="34" charset="0"/>
              </a:rPr>
              <a:t>	</a:t>
            </a:r>
            <a:r>
              <a:rPr lang="tr-TR" sz="2400" dirty="0" smtClean="0"/>
              <a:t> Hijyen, enfeksiyondan korunma ve kontrolünün oluşturulması için;</a:t>
            </a:r>
          </a:p>
          <a:p>
            <a:pPr algn="just">
              <a:spcAft>
                <a:spcPts val="600"/>
              </a:spcAft>
            </a:pPr>
            <a:r>
              <a:rPr lang="tr-TR" sz="2400" b="1" dirty="0" smtClean="0"/>
              <a:t>	Kuruluş; </a:t>
            </a:r>
            <a:r>
              <a:rPr lang="tr-TR" sz="2400" dirty="0" smtClean="0"/>
              <a:t>Uygulama ve sürekliliğin sağlanabilmesi için ihtiyaç duyulan kaynakları tespit ve temin etmelidir.</a:t>
            </a:r>
          </a:p>
          <a:p>
            <a:pPr algn="just">
              <a:spcAft>
                <a:spcPts val="600"/>
              </a:spcAft>
            </a:pPr>
            <a:r>
              <a:rPr lang="tr-TR" sz="2400" b="1" dirty="0" smtClean="0"/>
              <a:t>	Kuruluş;</a:t>
            </a:r>
            <a:r>
              <a:rPr lang="tr-TR" sz="2400" dirty="0" smtClean="0"/>
              <a:t> Etkili şekilde uygulama ve proseslerin işletilebilmesi ve kontrolü için sorumlu olacak kişi/kişileri belirlemeli ve görevlendirmelidir.</a:t>
            </a:r>
          </a:p>
          <a:p>
            <a:pPr algn="just">
              <a:spcAft>
                <a:spcPts val="600"/>
              </a:spcAft>
            </a:pPr>
            <a:r>
              <a:rPr lang="tr-TR" sz="2400" b="1" dirty="0" smtClean="0"/>
              <a:t>	Kuruluş;</a:t>
            </a:r>
            <a:r>
              <a:rPr lang="tr-TR" sz="2400" dirty="0" smtClean="0"/>
              <a:t> Acil durumlarla başa çıkmak için görevde hazır, eğitilmiş en az 1 kişi belirlenmesi gerekmektedir. </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14</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73581"/>
            <a:ext cx="8280920" cy="3693319"/>
          </a:xfrm>
          <a:prstGeom prst="rect">
            <a:avLst/>
          </a:prstGeom>
        </p:spPr>
        <p:txBody>
          <a:bodyPr wrap="square">
            <a:spAutoFit/>
          </a:bodyPr>
          <a:lstStyle/>
          <a:p>
            <a:pPr algn="just"/>
            <a:r>
              <a:rPr lang="tr-TR" sz="3200" dirty="0" smtClean="0">
                <a:latin typeface="Calibri" pitchFamily="34" charset="0"/>
              </a:rPr>
              <a:t>                                    </a:t>
            </a:r>
            <a:r>
              <a:rPr lang="tr-TR" sz="3200" b="1" dirty="0" smtClean="0">
                <a:solidFill>
                  <a:srgbClr val="0070C0"/>
                </a:solidFill>
                <a:latin typeface="Calibri" pitchFamily="34" charset="0"/>
              </a:rPr>
              <a:t>HAZIRLIK</a:t>
            </a:r>
          </a:p>
          <a:p>
            <a:pPr algn="just"/>
            <a:endParaRPr lang="tr-TR" sz="1000" b="1" dirty="0" smtClean="0">
              <a:solidFill>
                <a:srgbClr val="0070C0"/>
              </a:solidFill>
              <a:latin typeface="Calibri" pitchFamily="34" charset="0"/>
            </a:endParaRPr>
          </a:p>
          <a:p>
            <a:pPr algn="just"/>
            <a:r>
              <a:rPr lang="tr-TR" sz="2400" dirty="0" smtClean="0">
                <a:latin typeface="Calibri" pitchFamily="34" charset="0"/>
              </a:rPr>
              <a:t>	</a:t>
            </a:r>
            <a:r>
              <a:rPr lang="tr-TR" sz="2400" dirty="0" smtClean="0"/>
              <a:t> </a:t>
            </a:r>
            <a:r>
              <a:rPr lang="tr-TR" sz="2400" b="1" dirty="0" smtClean="0"/>
              <a:t>Kuruluş tarafından; </a:t>
            </a:r>
            <a:r>
              <a:rPr lang="tr-TR" sz="2400" dirty="0" smtClean="0"/>
              <a:t>Öğrencilerden sorumlu kişilerin veya ebeveynlerin herhangi bir salgın hastalık şüphesi durumunda öğrenciyi okula göndermeyerek yönetime bilgi vermesi sağlanmalıdır.</a:t>
            </a:r>
          </a:p>
          <a:p>
            <a:pPr algn="just"/>
            <a:r>
              <a:rPr lang="tr-TR" sz="2400" b="1" dirty="0" smtClean="0"/>
              <a:t>	Kuruluş içerisinde; </a:t>
            </a:r>
            <a:r>
              <a:rPr lang="tr-TR" sz="2400" dirty="0" smtClean="0"/>
              <a:t>Salgın hastalık belirtisi gösteren personel/öğrencinin sağlık kuruluşuna sevki ile ilgili bir metot belirlenmesi ve uygulanması güvence altına alınmalıdır.</a:t>
            </a:r>
          </a:p>
          <a:p>
            <a:pPr algn="just"/>
            <a:r>
              <a:rPr lang="tr-TR" sz="2400" dirty="0" smtClean="0"/>
              <a:t> </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15</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73581"/>
            <a:ext cx="8280920" cy="5663089"/>
          </a:xfrm>
          <a:prstGeom prst="rect">
            <a:avLst/>
          </a:prstGeom>
        </p:spPr>
        <p:txBody>
          <a:bodyPr wrap="square">
            <a:spAutoFit/>
          </a:bodyPr>
          <a:lstStyle/>
          <a:p>
            <a:pPr algn="ctr"/>
            <a:r>
              <a:rPr lang="tr-TR" sz="3200" b="1" dirty="0" smtClean="0">
                <a:solidFill>
                  <a:srgbClr val="0070C0"/>
                </a:solidFill>
                <a:latin typeface="Calibri" pitchFamily="34" charset="0"/>
              </a:rPr>
              <a:t>STANDART ENFEKSİYON KONTROL ÖNLEMLERİ</a:t>
            </a:r>
          </a:p>
          <a:p>
            <a:pPr algn="ctr"/>
            <a:r>
              <a:rPr lang="tr-TR" sz="3200" b="1" dirty="0" smtClean="0">
                <a:solidFill>
                  <a:srgbClr val="0070C0"/>
                </a:solidFill>
                <a:latin typeface="Calibri" pitchFamily="34" charset="0"/>
              </a:rPr>
              <a:t>(SEKÖ)</a:t>
            </a:r>
          </a:p>
          <a:p>
            <a:pPr algn="just"/>
            <a:endParaRPr lang="tr-TR" sz="1000" b="1" dirty="0" smtClean="0">
              <a:solidFill>
                <a:srgbClr val="0070C0"/>
              </a:solidFill>
              <a:latin typeface="Calibri" pitchFamily="34" charset="0"/>
            </a:endParaRPr>
          </a:p>
          <a:p>
            <a:pPr algn="just"/>
            <a:r>
              <a:rPr lang="tr-TR" sz="2400" dirty="0" smtClean="0">
                <a:latin typeface="Calibri" pitchFamily="34" charset="0"/>
              </a:rPr>
              <a:t>	</a:t>
            </a:r>
            <a:r>
              <a:rPr lang="tr-TR" sz="2400" dirty="0" smtClean="0"/>
              <a:t>SEKÖ, bulaşıcı ajanların hem bilinen hem de bilinmeyen kaynaklardan bulaşma riskini azaltmak için gerekli olan temel enfeksiyon önleme ve kontrol önlemleridir.                       </a:t>
            </a:r>
          </a:p>
          <a:p>
            <a:pPr algn="just"/>
            <a:r>
              <a:rPr lang="tr-TR" sz="2400" b="1" dirty="0" smtClean="0"/>
              <a:t>	SEKÖ tüm personel tarafından dikkatle uygulanmalıdır. Bu önlemler genellikle:</a:t>
            </a:r>
          </a:p>
          <a:p>
            <a:pPr marL="536575" algn="just" defTabSz="630238">
              <a:buFont typeface="Arial" pitchFamily="34" charset="0"/>
              <a:buChar char="•"/>
            </a:pPr>
            <a:r>
              <a:rPr lang="tr-TR" sz="2400" dirty="0" smtClean="0"/>
              <a:t>  El hijyeni uygulamalarının yaygınlaştırılması,</a:t>
            </a:r>
          </a:p>
          <a:p>
            <a:pPr marL="536575" algn="just" defTabSz="630238">
              <a:buFont typeface="Arial" pitchFamily="34" charset="0"/>
              <a:buChar char="•"/>
            </a:pPr>
            <a:r>
              <a:rPr lang="tr-TR" sz="2400" dirty="0" smtClean="0"/>
              <a:t>  Kuruluş içinde hijyen ve sanitasyon kaynaklı salgın hastalık/lar için alınmış tedbirlere uygun hareket edilmesi,</a:t>
            </a:r>
          </a:p>
          <a:p>
            <a:pPr marL="536575" algn="just" defTabSz="630238">
              <a:buFont typeface="Arial" pitchFamily="34" charset="0"/>
              <a:buChar char="•"/>
            </a:pPr>
            <a:r>
              <a:rPr lang="tr-TR" sz="2400" dirty="0" smtClean="0"/>
              <a:t>  Fiziki mesafenin koruması,</a:t>
            </a:r>
          </a:p>
          <a:p>
            <a:pPr marL="536575" algn="just" defTabSz="630238">
              <a:buFont typeface="Arial" pitchFamily="34" charset="0"/>
              <a:buChar char="•"/>
            </a:pPr>
            <a:r>
              <a:rPr lang="tr-TR" sz="2400" dirty="0" smtClean="0"/>
              <a:t>  Uygun KKD lerin kullanılması,</a:t>
            </a:r>
          </a:p>
          <a:p>
            <a:pPr marL="536575" algn="just" defTabSz="630238">
              <a:buFont typeface="Arial" pitchFamily="34" charset="0"/>
              <a:buChar char="•"/>
            </a:pPr>
            <a:r>
              <a:rPr lang="tr-TR" sz="2400" dirty="0" smtClean="0"/>
              <a:t>  Solunum hijyeni öksürük/hapşırık kurallarına uyulmasını içerir. </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16</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73581"/>
            <a:ext cx="8280920" cy="5663089"/>
          </a:xfrm>
          <a:prstGeom prst="rect">
            <a:avLst/>
          </a:prstGeom>
        </p:spPr>
        <p:txBody>
          <a:bodyPr wrap="square">
            <a:spAutoFit/>
          </a:bodyPr>
          <a:lstStyle/>
          <a:p>
            <a:pPr algn="ctr"/>
            <a:r>
              <a:rPr lang="tr-TR" sz="3200" b="1" dirty="0" smtClean="0">
                <a:solidFill>
                  <a:srgbClr val="0070C0"/>
                </a:solidFill>
                <a:latin typeface="Calibri" pitchFamily="34" charset="0"/>
              </a:rPr>
              <a:t>BULAŞ BAZLI ÖNLEMLERİN PLANLANMASI</a:t>
            </a:r>
          </a:p>
          <a:p>
            <a:pPr algn="ctr"/>
            <a:r>
              <a:rPr lang="tr-TR" sz="3200" b="1" dirty="0" smtClean="0">
                <a:solidFill>
                  <a:srgbClr val="0070C0"/>
                </a:solidFill>
                <a:latin typeface="Calibri" pitchFamily="34" charset="0"/>
              </a:rPr>
              <a:t>(BBÖ)</a:t>
            </a:r>
          </a:p>
          <a:p>
            <a:pPr algn="just"/>
            <a:endParaRPr lang="tr-TR" sz="1000" b="1" dirty="0" smtClean="0">
              <a:solidFill>
                <a:srgbClr val="0070C0"/>
              </a:solidFill>
              <a:latin typeface="Calibri" pitchFamily="34" charset="0"/>
            </a:endParaRPr>
          </a:p>
          <a:p>
            <a:pPr algn="just"/>
            <a:r>
              <a:rPr lang="tr-TR" sz="2400" dirty="0" smtClean="0">
                <a:latin typeface="Calibri" pitchFamily="34" charset="0"/>
              </a:rPr>
              <a:t>	</a:t>
            </a:r>
            <a:r>
              <a:rPr lang="tr-TR" sz="2200" dirty="0" smtClean="0"/>
              <a:t>SEKÖ, bulaşıcı bir ajanın çapraz bulaşmasını önlemek için tek başına yetersiz olduğunda </a:t>
            </a:r>
            <a:r>
              <a:rPr lang="tr-TR" sz="2200" b="1" u="sng" dirty="0" smtClean="0"/>
              <a:t>«Bulaş Bazlı Önlemler» (BBÖ) </a:t>
            </a:r>
            <a:r>
              <a:rPr lang="tr-TR" sz="2200" dirty="0" smtClean="0"/>
              <a:t>uygulanır.</a:t>
            </a:r>
          </a:p>
          <a:p>
            <a:pPr algn="just"/>
            <a:r>
              <a:rPr lang="tr-TR" sz="2200" dirty="0" smtClean="0"/>
              <a:t>	Bu önlemler genel olarak hijyen ve sanitasyondan kaynaklı salgın hastalık şüphe edilmiş veya tanı konulmuş kişilerle temas sırasında ve sonrasında yapılacak işlemlerdir: </a:t>
            </a:r>
          </a:p>
          <a:p>
            <a:pPr marL="536575" algn="just">
              <a:buFont typeface="Arial" pitchFamily="34" charset="0"/>
              <a:buChar char="•"/>
            </a:pPr>
            <a:r>
              <a:rPr lang="tr-TR" sz="2200" dirty="0" smtClean="0"/>
              <a:t>  Kişinin izole edilmesinin ve izole kalmasının sağlanması,</a:t>
            </a:r>
          </a:p>
          <a:p>
            <a:pPr marL="536575" algn="just">
              <a:buFont typeface="Arial" pitchFamily="34" charset="0"/>
              <a:buChar char="•"/>
            </a:pPr>
            <a:r>
              <a:rPr lang="tr-TR" sz="2200" dirty="0" smtClean="0"/>
              <a:t>  Kişiye müdahale dahil, kontamine materyallerle iş ve işlem</a:t>
            </a:r>
            <a:br>
              <a:rPr lang="tr-TR" sz="2200" dirty="0" smtClean="0"/>
            </a:br>
            <a:r>
              <a:rPr lang="tr-TR" sz="2200" dirty="0" smtClean="0"/>
              <a:t>yapılırken uygun KKD kullanılması,</a:t>
            </a:r>
          </a:p>
          <a:p>
            <a:pPr marL="536575" algn="just">
              <a:buFont typeface="Arial" pitchFamily="34" charset="0"/>
              <a:buChar char="•"/>
            </a:pPr>
            <a:r>
              <a:rPr lang="tr-TR" sz="2200" dirty="0" smtClean="0"/>
              <a:t>  Kontamine malzeme ve alanlar için uygun dezenfeksiyon işlemlerinin yapılması, </a:t>
            </a:r>
          </a:p>
          <a:p>
            <a:pPr marL="536575" algn="just">
              <a:buFont typeface="Arial" pitchFamily="34" charset="0"/>
              <a:buChar char="•"/>
            </a:pPr>
            <a:r>
              <a:rPr lang="tr-TR" sz="2200" dirty="0" smtClean="0"/>
              <a:t>  El hijyeni sağlanması,</a:t>
            </a:r>
          </a:p>
          <a:p>
            <a:pPr marL="536575" algn="just">
              <a:buFont typeface="Arial" pitchFamily="34" charset="0"/>
              <a:buChar char="•"/>
            </a:pPr>
            <a:r>
              <a:rPr lang="tr-TR" sz="2200" dirty="0" smtClean="0"/>
              <a:t>  Hastalık şüphesi ya da tanı almış kişinin bulunduğu ortamın havalandırılmasının ve uygun şekilde temizlenmesinin sağlanması.</a:t>
            </a:r>
            <a:endParaRPr lang="tr-TR" sz="22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17</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UYGULAMAYA YÖNELİK TEDBİRLER</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73581"/>
            <a:ext cx="8280920" cy="5247590"/>
          </a:xfrm>
          <a:prstGeom prst="rect">
            <a:avLst/>
          </a:prstGeom>
        </p:spPr>
        <p:txBody>
          <a:bodyPr wrap="square">
            <a:spAutoFit/>
          </a:bodyPr>
          <a:lstStyle/>
          <a:p>
            <a:pPr algn="ctr"/>
            <a:r>
              <a:rPr lang="tr-TR" sz="3200" b="1" dirty="0" smtClean="0">
                <a:solidFill>
                  <a:srgbClr val="0070C0"/>
                </a:solidFill>
                <a:latin typeface="Calibri" pitchFamily="34" charset="0"/>
              </a:rPr>
              <a:t>EL HİJYENİ</a:t>
            </a:r>
          </a:p>
          <a:p>
            <a:pPr algn="just"/>
            <a:endParaRPr lang="tr-TR" sz="1000" b="1" dirty="0" smtClean="0">
              <a:solidFill>
                <a:srgbClr val="0070C0"/>
              </a:solidFill>
              <a:latin typeface="Calibri" pitchFamily="34" charset="0"/>
            </a:endParaRPr>
          </a:p>
          <a:p>
            <a:pPr algn="just">
              <a:spcAft>
                <a:spcPts val="600"/>
              </a:spcAft>
            </a:pPr>
            <a:r>
              <a:rPr lang="tr-TR" sz="2400" dirty="0" smtClean="0">
                <a:latin typeface="Calibri" pitchFamily="34" charset="0"/>
              </a:rPr>
              <a:t>	</a:t>
            </a:r>
            <a:r>
              <a:rPr lang="tr-TR" sz="2400" dirty="0" smtClean="0"/>
              <a:t>El hijyeni, standart enfeksiyon kontrol önlemlerinin (SEKÖ) en kritik unsuru olup, kişisel enfeksiyon bulaşmasını önlemek için gereklidir. Tüm personel, öğrenci, veli, ziyaretçilere girişte ve mümkün olan uygun noktalarda el yıkama imkanı sağlanmalıdır. Bunun mümkün olmadığı noktalarda ve alanlarda </a:t>
            </a:r>
            <a:r>
              <a:rPr lang="tr-TR" sz="2400" b="1" u="sng" dirty="0" smtClean="0"/>
              <a:t>eller, %70 alkol bazlı antiseptik madde ile temizlenmelidir. </a:t>
            </a:r>
          </a:p>
          <a:p>
            <a:pPr algn="just">
              <a:spcAft>
                <a:spcPts val="600"/>
              </a:spcAft>
            </a:pPr>
            <a:r>
              <a:rPr lang="tr-TR" sz="2400" dirty="0" smtClean="0"/>
              <a:t>	Tüm personel ve öğrenciler için antiseptik dispenserleri çalışma alanı içinde en yakın noktaya konumlandırılmalı, bunun mümkün olmadığı durumlarda cep antiseptikleri kullanılmalıdır. Antiseptik madde kullanım tekniği, elleri arındırmak ve virüsü inaktive etmek için iyi bir şekilde ve yeterli bir süre </a:t>
            </a:r>
            <a:r>
              <a:rPr lang="tr-TR" sz="2400" b="1" u="sng" dirty="0" smtClean="0"/>
              <a:t>(20 ile 30 saniye arasında) </a:t>
            </a:r>
            <a:r>
              <a:rPr lang="tr-TR" sz="2400" dirty="0" smtClean="0"/>
              <a:t>uygulanmalıdır. </a:t>
            </a:r>
            <a:endParaRPr lang="tr-TR" sz="24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18</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EĞİTİM</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73581"/>
            <a:ext cx="8280920" cy="5786199"/>
          </a:xfrm>
          <a:prstGeom prst="rect">
            <a:avLst/>
          </a:prstGeom>
        </p:spPr>
        <p:txBody>
          <a:bodyPr wrap="square">
            <a:spAutoFit/>
          </a:bodyPr>
          <a:lstStyle/>
          <a:p>
            <a:pPr algn="just"/>
            <a:r>
              <a:rPr lang="tr-TR" sz="2400" b="1" dirty="0" smtClean="0"/>
              <a:t>	Kuruluş: </a:t>
            </a:r>
            <a:r>
              <a:rPr lang="tr-TR" sz="2400" dirty="0" smtClean="0"/>
              <a:t>idareci, öğretmen, öğrenci ve diğer tüm personele salgın hastalıkların bulaşmasına yönelik </a:t>
            </a:r>
            <a:r>
              <a:rPr lang="tr-TR" sz="2400" dirty="0" smtClean="0">
                <a:solidFill>
                  <a:srgbClr val="0070C0"/>
                </a:solidFill>
              </a:rPr>
              <a:t>eğitimleri sağlamalı ve katılım kayıtlarını muhafaza etmelidir. </a:t>
            </a:r>
          </a:p>
          <a:p>
            <a:pPr algn="just"/>
            <a:r>
              <a:rPr lang="tr-TR" sz="2400" b="1" dirty="0" smtClean="0"/>
              <a:t>	Kuruluş:</a:t>
            </a:r>
            <a:r>
              <a:rPr lang="tr-TR" sz="2400" dirty="0" smtClean="0"/>
              <a:t> Tüm personel ve öğrencilerin korunması için yaptıkları faaliyetlere, yaş ve eğitim düzeylerine uygun olarak gerçekleştirilecek eğitimlerin konu, içerik ve yöntemleri belirlenmeli ve gerçekleştirilmelidir. </a:t>
            </a:r>
          </a:p>
          <a:p>
            <a:pPr algn="just"/>
            <a:r>
              <a:rPr lang="tr-TR" sz="2400" dirty="0" smtClean="0"/>
              <a:t>	Gerçekleştirilen eğitimler sonrasında öğrenci ve personel davranışları izlenmeli, gerektiğinde eğitimler tekrarlanmalı, konu ve içerikleri güncellenmelidir. </a:t>
            </a:r>
          </a:p>
          <a:p>
            <a:pPr algn="just"/>
            <a:r>
              <a:rPr lang="tr-TR" sz="2400" dirty="0" smtClean="0"/>
              <a:t>	Özellikle yemekhane/temizlik personeline yönelik görevlerini yerine getirmeden önce eğitimler verilmelidir </a:t>
            </a:r>
          </a:p>
          <a:p>
            <a:pPr algn="just"/>
            <a:r>
              <a:rPr lang="tr-TR" sz="2400" dirty="0" smtClean="0"/>
              <a:t>Özel eğitim ihtiyacı olan bireylerin eğitime erişimlerini kolaylaştırmak, kapsayıcı bir eğitim yaklaşımı  için özel eğitim politikaları belirlenmelidir. </a:t>
            </a:r>
            <a:endParaRPr lang="tr-TR" sz="24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19</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EĞİTİM</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873581"/>
            <a:ext cx="8280920" cy="5370701"/>
          </a:xfrm>
          <a:prstGeom prst="rect">
            <a:avLst/>
          </a:prstGeom>
        </p:spPr>
        <p:txBody>
          <a:bodyPr wrap="square">
            <a:spAutoFit/>
          </a:bodyPr>
          <a:lstStyle/>
          <a:p>
            <a:pPr algn="just">
              <a:spcAft>
                <a:spcPts val="600"/>
              </a:spcAft>
            </a:pPr>
            <a:r>
              <a:rPr lang="tr-TR" sz="2400" b="1" dirty="0" smtClean="0"/>
              <a:t>	Öğrenci ve Personele Verilecek Eğitimin Asgari Konuları;</a:t>
            </a:r>
          </a:p>
          <a:p>
            <a:pPr marL="268288">
              <a:spcAft>
                <a:spcPts val="600"/>
              </a:spcAft>
              <a:buFont typeface="Arial" pitchFamily="34" charset="0"/>
              <a:buChar char="•"/>
            </a:pPr>
            <a:r>
              <a:rPr lang="tr-TR" sz="2400" dirty="0" smtClean="0"/>
              <a:t>  Standart Enfeksiyon Kontrol Önlemleri (SEKÖ) </a:t>
            </a:r>
          </a:p>
          <a:p>
            <a:pPr marL="268288">
              <a:spcAft>
                <a:spcPts val="600"/>
              </a:spcAft>
              <a:buFont typeface="Arial" pitchFamily="34" charset="0"/>
              <a:buChar char="•"/>
            </a:pPr>
            <a:r>
              <a:rPr lang="tr-TR" sz="2400" dirty="0" smtClean="0"/>
              <a:t>  Bulaş Bazlı Önlemler (BBÖ) </a:t>
            </a:r>
          </a:p>
          <a:p>
            <a:pPr marL="268288">
              <a:spcAft>
                <a:spcPts val="600"/>
              </a:spcAft>
              <a:buFont typeface="Arial" pitchFamily="34" charset="0"/>
              <a:buChar char="•"/>
            </a:pPr>
            <a:r>
              <a:rPr lang="tr-TR" sz="2400" dirty="0" smtClean="0"/>
              <a:t>  Salgın hastalıkların yayılımı hakkında </a:t>
            </a:r>
          </a:p>
          <a:p>
            <a:pPr marL="268288">
              <a:spcAft>
                <a:spcPts val="600"/>
              </a:spcAft>
              <a:buFont typeface="Arial" pitchFamily="34" charset="0"/>
              <a:buChar char="•"/>
            </a:pPr>
            <a:r>
              <a:rPr lang="tr-TR" sz="2400" dirty="0" smtClean="0"/>
              <a:t>  Kişisel Hijyen </a:t>
            </a:r>
          </a:p>
          <a:p>
            <a:pPr marL="268288">
              <a:spcAft>
                <a:spcPts val="600"/>
              </a:spcAft>
              <a:buFont typeface="Arial" pitchFamily="34" charset="0"/>
              <a:buChar char="•"/>
            </a:pPr>
            <a:r>
              <a:rPr lang="tr-TR" sz="2400" dirty="0" smtClean="0"/>
              <a:t>  El Hijyeni</a:t>
            </a:r>
          </a:p>
          <a:p>
            <a:pPr marL="268288">
              <a:spcAft>
                <a:spcPts val="600"/>
              </a:spcAft>
              <a:buFont typeface="Arial" pitchFamily="34" charset="0"/>
              <a:buChar char="•"/>
            </a:pPr>
            <a:r>
              <a:rPr lang="tr-TR" sz="2400" dirty="0" smtClean="0"/>
              <a:t>  KKD’nin kullanılması; </a:t>
            </a:r>
          </a:p>
          <a:p>
            <a:pPr marL="803275" indent="-77788">
              <a:spcAft>
                <a:spcPts val="600"/>
              </a:spcAft>
              <a:buFont typeface="+mj-lt"/>
              <a:buAutoNum type="arabicPeriod"/>
            </a:pPr>
            <a:r>
              <a:rPr lang="tr-TR" sz="2400" dirty="0" smtClean="0"/>
              <a:t> Ne zaman kullanılacağı,</a:t>
            </a:r>
          </a:p>
          <a:p>
            <a:pPr marL="803275" indent="-77788">
              <a:spcAft>
                <a:spcPts val="600"/>
              </a:spcAft>
              <a:buFont typeface="+mj-lt"/>
              <a:buAutoNum type="arabicPeriod"/>
            </a:pPr>
            <a:r>
              <a:rPr lang="tr-TR" sz="2400" dirty="0" smtClean="0"/>
              <a:t> Nasıl Kullanılacağı</a:t>
            </a:r>
          </a:p>
          <a:p>
            <a:pPr marL="803275" indent="-77788">
              <a:spcAft>
                <a:spcPts val="600"/>
              </a:spcAft>
              <a:buFont typeface="+mj-lt"/>
              <a:buAutoNum type="arabicPeriod"/>
            </a:pPr>
            <a:r>
              <a:rPr lang="tr-TR" sz="2400" dirty="0" smtClean="0"/>
              <a:t> Neden gerekli olduğu,</a:t>
            </a:r>
          </a:p>
          <a:p>
            <a:pPr marL="803275" indent="-77788">
              <a:spcAft>
                <a:spcPts val="600"/>
              </a:spcAft>
              <a:buFont typeface="+mj-lt"/>
              <a:buAutoNum type="arabicPeriod"/>
            </a:pPr>
            <a:r>
              <a:rPr lang="tr-TR" sz="2400" dirty="0" smtClean="0"/>
              <a:t> Nasıl takılacağı ve çıkarılacağı,</a:t>
            </a:r>
          </a:p>
          <a:p>
            <a:pPr marL="803275" indent="-77788">
              <a:spcAft>
                <a:spcPts val="600"/>
              </a:spcAft>
              <a:buFont typeface="+mj-lt"/>
              <a:buAutoNum type="arabicPeriod"/>
            </a:pPr>
            <a:r>
              <a:rPr lang="tr-TR" sz="2400" dirty="0" smtClean="0"/>
              <a:t> Nasıl imha edileceğini  içermelidir.</a:t>
            </a:r>
            <a:endParaRPr lang="tr-TR" sz="24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11" name="10 Dikdörtgen"/>
          <p:cNvSpPr/>
          <p:nvPr/>
        </p:nvSpPr>
        <p:spPr>
          <a:xfrm>
            <a:off x="467544" y="980728"/>
            <a:ext cx="8280920" cy="4031873"/>
          </a:xfrm>
          <a:prstGeom prst="rect">
            <a:avLst/>
          </a:prstGeom>
        </p:spPr>
        <p:txBody>
          <a:bodyPr wrap="square">
            <a:spAutoFit/>
          </a:bodyPr>
          <a:lstStyle/>
          <a:p>
            <a:pPr algn="just">
              <a:spcAft>
                <a:spcPts val="600"/>
              </a:spcAft>
            </a:pPr>
            <a:r>
              <a:rPr lang="tr-TR" sz="2400" dirty="0" smtClean="0">
                <a:latin typeface="Calibri" pitchFamily="34" charset="0"/>
              </a:rPr>
              <a:t>	Bakanlığımız ile Türk Standartları Enstitüsü (TSE) arasında, 27 Temmuz 2020 tarihinde imzalanan iş birliği protokolü kapsamında: </a:t>
            </a:r>
          </a:p>
          <a:p>
            <a:pPr algn="just">
              <a:spcAft>
                <a:spcPts val="600"/>
              </a:spcAft>
            </a:pPr>
            <a:endParaRPr lang="tr-TR" sz="1000" dirty="0" smtClean="0">
              <a:latin typeface="Calibri" pitchFamily="34" charset="0"/>
            </a:endParaRPr>
          </a:p>
          <a:p>
            <a:pPr algn="just">
              <a:spcAft>
                <a:spcPts val="600"/>
              </a:spcAft>
            </a:pPr>
            <a:r>
              <a:rPr lang="tr-TR" sz="2400" b="1" dirty="0" smtClean="0">
                <a:solidFill>
                  <a:srgbClr val="0070C0"/>
                </a:solidFill>
                <a:latin typeface="Calibri" pitchFamily="34" charset="0"/>
              </a:rPr>
              <a:t>	Eğitim kurumlarında hijyen şartlarının geliştirilmesi, enfeksiyon öneme ve kontrol süreçlerinin tutarlı, geçerli, güvenilir, tarafsız bir anlayışla sürdürülmesi amacıyla </a:t>
            </a:r>
          </a:p>
          <a:p>
            <a:pPr algn="just">
              <a:spcAft>
                <a:spcPts val="600"/>
              </a:spcAft>
            </a:pPr>
            <a:endParaRPr lang="tr-TR" sz="1000" b="1" dirty="0" smtClean="0">
              <a:solidFill>
                <a:srgbClr val="0070C0"/>
              </a:solidFill>
              <a:latin typeface="Calibri" pitchFamily="34" charset="0"/>
            </a:endParaRPr>
          </a:p>
          <a:p>
            <a:pPr algn="just">
              <a:spcAft>
                <a:spcPts val="600"/>
              </a:spcAft>
            </a:pPr>
            <a:r>
              <a:rPr lang="tr-TR" sz="2400" dirty="0" smtClean="0">
                <a:latin typeface="Calibri" pitchFamily="34" charset="0"/>
              </a:rPr>
              <a:t>	30.07.2020 tarihli ve 10075132 sayılı Bakanlık Makam Onayı ile </a:t>
            </a:r>
            <a:r>
              <a:rPr lang="tr-TR" sz="2400" dirty="0" smtClean="0">
                <a:solidFill>
                  <a:srgbClr val="FF0000"/>
                </a:solidFill>
                <a:latin typeface="Calibri" pitchFamily="34" charset="0"/>
              </a:rPr>
              <a:t>“</a:t>
            </a:r>
            <a:r>
              <a:rPr lang="tr-TR" sz="2400" b="1" dirty="0" smtClean="0">
                <a:solidFill>
                  <a:srgbClr val="FF0000"/>
                </a:solidFill>
                <a:latin typeface="Calibri" pitchFamily="34" charset="0"/>
              </a:rPr>
              <a:t>OKULUM TEMİZ</a:t>
            </a:r>
            <a:r>
              <a:rPr lang="tr-TR" sz="2400" dirty="0" smtClean="0">
                <a:solidFill>
                  <a:srgbClr val="FF0000"/>
                </a:solidFill>
                <a:latin typeface="Calibri" pitchFamily="34" charset="0"/>
              </a:rPr>
              <a:t>” </a:t>
            </a:r>
            <a:r>
              <a:rPr lang="tr-TR" sz="2400" dirty="0" smtClean="0">
                <a:latin typeface="Calibri" pitchFamily="34" charset="0"/>
              </a:rPr>
              <a:t>belgelendirme programı yürürlüğe alınmış olup konu ile ilgili bir kılavuz yayınlanmıştır.</a:t>
            </a:r>
            <a:endParaRPr lang="tr-TR" sz="2400" dirty="0">
              <a:latin typeface="Calibri" pitchFamily="34" charset="0"/>
            </a:endParaRPr>
          </a:p>
        </p:txBody>
      </p:sp>
      <p:sp>
        <p:nvSpPr>
          <p:cNvPr id="12"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ÖN SÖZ</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20</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EĞİTİM</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47623"/>
            <a:ext cx="8280920" cy="2985433"/>
          </a:xfrm>
          <a:prstGeom prst="rect">
            <a:avLst/>
          </a:prstGeom>
        </p:spPr>
        <p:txBody>
          <a:bodyPr wrap="square">
            <a:spAutoFit/>
          </a:bodyPr>
          <a:lstStyle/>
          <a:p>
            <a:pPr algn="just">
              <a:spcAft>
                <a:spcPts val="600"/>
              </a:spcAft>
            </a:pPr>
            <a:r>
              <a:rPr lang="tr-TR" sz="2400" b="1" dirty="0" smtClean="0"/>
              <a:t>	Temizlik Personelinin Eğitimi Ayrıca:</a:t>
            </a:r>
          </a:p>
          <a:p>
            <a:pPr marL="268288" algn="just">
              <a:spcAft>
                <a:spcPts val="600"/>
              </a:spcAft>
              <a:buFont typeface="Arial" pitchFamily="34" charset="0"/>
              <a:buChar char="•"/>
            </a:pPr>
            <a:r>
              <a:rPr lang="tr-TR" sz="2400" dirty="0" smtClean="0"/>
              <a:t>  Temizlik yapılmadan önce, yapılırken ve yapıldıktan sonra dikkat edilmesi gereken hususlar,</a:t>
            </a:r>
          </a:p>
          <a:p>
            <a:pPr marL="268288" algn="just">
              <a:spcAft>
                <a:spcPts val="600"/>
              </a:spcAft>
              <a:buFont typeface="Arial" pitchFamily="34" charset="0"/>
              <a:buChar char="•"/>
            </a:pPr>
            <a:r>
              <a:rPr lang="tr-TR" sz="2400" dirty="0" smtClean="0"/>
              <a:t>  Kuruluşta kullanılan temizlik kimyasallarının tehlikelerini, atıkların toplanması ve imhasını içermelidir.</a:t>
            </a:r>
            <a:endParaRPr lang="tr-TR" sz="2400" b="1" dirty="0" smtClean="0"/>
          </a:p>
          <a:p>
            <a:pPr algn="just">
              <a:spcAft>
                <a:spcPts val="600"/>
              </a:spcAft>
            </a:pPr>
            <a:endParaRPr lang="tr-TR" sz="2400" b="1" dirty="0" smtClean="0"/>
          </a:p>
          <a:p>
            <a:pPr algn="just">
              <a:spcAft>
                <a:spcPts val="600"/>
              </a:spcAft>
            </a:pPr>
            <a:endParaRPr lang="tr-TR" sz="24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21</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SOSYAL VE ORTAK KULLANIM ALANLARI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47623"/>
            <a:ext cx="8280920" cy="4893647"/>
          </a:xfrm>
          <a:prstGeom prst="rect">
            <a:avLst/>
          </a:prstGeom>
        </p:spPr>
        <p:txBody>
          <a:bodyPr wrap="square">
            <a:spAutoFit/>
          </a:bodyPr>
          <a:lstStyle/>
          <a:p>
            <a:pPr algn="just"/>
            <a:r>
              <a:rPr lang="tr-TR" sz="2400" b="1" dirty="0" smtClean="0"/>
              <a:t>	</a:t>
            </a:r>
            <a:r>
              <a:rPr lang="tr-TR" sz="2400" dirty="0" smtClean="0"/>
              <a:t>Tüm sosyal ve ortak kullanım alanları temiz ve düzenli tutulmalıdır. Alanlar sık aralıklarla uygun şekilde temizlenmeli ve gerektiğinde dezenfekte edilmelidir. </a:t>
            </a:r>
          </a:p>
          <a:p>
            <a:pPr algn="just"/>
            <a:r>
              <a:rPr lang="tr-TR" sz="2400" b="1" dirty="0" smtClean="0"/>
              <a:t>	Kuruluş, Hijyen, Enfeksiyon Önleme ve Kontrol için Eylem Planına uygun olarak, </a:t>
            </a:r>
            <a:r>
              <a:rPr lang="tr-TR" sz="2400" dirty="0" smtClean="0"/>
              <a:t>öğrenciler, personel ve diğer kişiler tarafından kullanılan umumi tuvaletler ve diğer ilgili alanlar dahil olmak üzere farklı alanlarda antiseptik madde dispenserleri bulundurulmalıdır. </a:t>
            </a:r>
          </a:p>
          <a:p>
            <a:pPr algn="just"/>
            <a:r>
              <a:rPr lang="tr-TR" sz="2400" dirty="0" smtClean="0"/>
              <a:t>	Sabun, dezenfektan/el antiseptiği sağlayan dispanserlerin, tek kullanımlık kağıt mendil aparatlarının ve diğer benzer ekipmanların eksiksiz ve düzgün çalışmasını sağlamak için rutin kontroller yapılmalıdır. Arızalı ekipmanlar ivedilikle onarılmalı veya değiştirilmelidir. </a:t>
            </a:r>
            <a:endParaRPr lang="tr-TR" sz="2400" b="1" dirty="0" smtClean="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22</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SOSYAL VE ORTAK KULLANIM ALANLARI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47623"/>
            <a:ext cx="8280920" cy="4893647"/>
          </a:xfrm>
          <a:prstGeom prst="rect">
            <a:avLst/>
          </a:prstGeom>
        </p:spPr>
        <p:txBody>
          <a:bodyPr wrap="square">
            <a:spAutoFit/>
          </a:bodyPr>
          <a:lstStyle/>
          <a:p>
            <a:pPr marL="95250"/>
            <a:r>
              <a:rPr lang="tr-TR" sz="2400" dirty="0" smtClean="0"/>
              <a:t>	a)  Kurum Girişi Güvenlik Danışma,</a:t>
            </a:r>
            <a:br>
              <a:rPr lang="tr-TR" sz="2400" dirty="0" smtClean="0"/>
            </a:br>
            <a:r>
              <a:rPr lang="tr-TR" sz="2400" dirty="0" smtClean="0"/>
              <a:t>	b)  Bekleme Alanı Lobi,</a:t>
            </a:r>
            <a:br>
              <a:rPr lang="tr-TR" sz="2400" dirty="0" smtClean="0"/>
            </a:br>
            <a:r>
              <a:rPr lang="tr-TR" sz="2400" dirty="0" smtClean="0"/>
              <a:t>	c)  Derslikler ve Etüt Salonu,</a:t>
            </a:r>
            <a:br>
              <a:rPr lang="tr-TR" sz="2400" dirty="0" smtClean="0"/>
            </a:br>
            <a:r>
              <a:rPr lang="tr-TR" sz="2400" dirty="0" smtClean="0"/>
              <a:t>	d)  Atelyeler ve Lab.,</a:t>
            </a:r>
            <a:br>
              <a:rPr lang="tr-TR" sz="2400" dirty="0" smtClean="0"/>
            </a:br>
            <a:r>
              <a:rPr lang="tr-TR" sz="2400" dirty="0" smtClean="0"/>
              <a:t>	e)  Öğretmenler Odası,</a:t>
            </a:r>
            <a:br>
              <a:rPr lang="tr-TR" sz="2400" dirty="0" smtClean="0"/>
            </a:br>
            <a:r>
              <a:rPr lang="tr-TR" sz="2400" dirty="0" smtClean="0"/>
              <a:t>	f)  Ofisler (idari Odalar, Rehberlik Servisi vb.),</a:t>
            </a:r>
            <a:br>
              <a:rPr lang="tr-TR" sz="2400" dirty="0" smtClean="0"/>
            </a:br>
            <a:r>
              <a:rPr lang="tr-TR" sz="2400" dirty="0" smtClean="0"/>
              <a:t>	g)  Toplantı Konferans Salonları,</a:t>
            </a:r>
            <a:br>
              <a:rPr lang="tr-TR" sz="2400" dirty="0" smtClean="0"/>
            </a:br>
            <a:r>
              <a:rPr lang="tr-TR" sz="2400" dirty="0" smtClean="0"/>
              <a:t>	h)  Kantin Yemekhane,</a:t>
            </a:r>
            <a:br>
              <a:rPr lang="tr-TR" sz="2400" dirty="0" smtClean="0"/>
            </a:br>
            <a:r>
              <a:rPr lang="tr-TR" sz="2400" dirty="0" smtClean="0"/>
              <a:t>	ı)  Tuvaletler Lavabolar,</a:t>
            </a:r>
            <a:br>
              <a:rPr lang="tr-TR" sz="2400" dirty="0" smtClean="0"/>
            </a:br>
            <a:r>
              <a:rPr lang="tr-TR" sz="2400" dirty="0" smtClean="0"/>
              <a:t>	j)  Asansörler,</a:t>
            </a:r>
            <a:br>
              <a:rPr lang="tr-TR" sz="2400" dirty="0" smtClean="0"/>
            </a:br>
            <a:r>
              <a:rPr lang="tr-TR" sz="2400" dirty="0" smtClean="0"/>
              <a:t>	k) Revir Sağlık Odası,</a:t>
            </a:r>
            <a:br>
              <a:rPr lang="tr-TR" sz="2400" dirty="0" smtClean="0"/>
            </a:br>
            <a:r>
              <a:rPr lang="tr-TR" sz="2400" dirty="0" smtClean="0"/>
              <a:t>	l)  İbadethane Mescit,</a:t>
            </a:r>
            <a:br>
              <a:rPr lang="tr-TR" sz="2400" dirty="0" smtClean="0"/>
            </a:br>
            <a:r>
              <a:rPr lang="tr-TR" sz="2400" dirty="0" smtClean="0"/>
              <a:t>	m) Spor Salonları,</a:t>
            </a:r>
            <a:endParaRPr lang="tr-TR" sz="2400" b="1" dirty="0" smtClean="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23</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SOSYAL VE ORTAK KULLANIM ALANLARI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47623"/>
            <a:ext cx="8280920" cy="5262979"/>
          </a:xfrm>
          <a:prstGeom prst="rect">
            <a:avLst/>
          </a:prstGeom>
        </p:spPr>
        <p:txBody>
          <a:bodyPr wrap="square">
            <a:spAutoFit/>
          </a:bodyPr>
          <a:lstStyle/>
          <a:p>
            <a:pPr marL="95250"/>
            <a:r>
              <a:rPr lang="tr-TR" sz="2400" dirty="0" smtClean="0"/>
              <a:t>	n) Yüzme Havuzları, </a:t>
            </a:r>
            <a:br>
              <a:rPr lang="tr-TR" sz="2400" dirty="0" smtClean="0"/>
            </a:br>
            <a:r>
              <a:rPr lang="tr-TR" sz="2400" dirty="0" smtClean="0"/>
              <a:t>	o) Öğrenci, Personel  Soyunma Odaları ve Duşları,</a:t>
            </a:r>
            <a:br>
              <a:rPr lang="tr-TR" sz="2400" dirty="0" smtClean="0"/>
            </a:br>
            <a:r>
              <a:rPr lang="tr-TR" sz="2400" dirty="0" smtClean="0"/>
              <a:t>	p) Kurum Bahçesi ve Açık Oyun Alanları,	</a:t>
            </a:r>
            <a:br>
              <a:rPr lang="tr-TR" sz="2400" dirty="0" smtClean="0"/>
            </a:br>
            <a:r>
              <a:rPr lang="tr-TR" sz="2400" dirty="0" smtClean="0"/>
              <a:t>	r)  Kapalı Oyun Alanları,</a:t>
            </a:r>
            <a:br>
              <a:rPr lang="tr-TR" sz="2400" dirty="0" smtClean="0"/>
            </a:br>
            <a:r>
              <a:rPr lang="tr-TR" sz="2400" dirty="0" smtClean="0"/>
              <a:t>	s)  Misafirhane/Yurtlar Pansiyonlar,</a:t>
            </a:r>
            <a:br>
              <a:rPr lang="tr-TR" sz="2400" dirty="0" smtClean="0"/>
            </a:br>
            <a:r>
              <a:rPr lang="tr-TR" sz="2400" dirty="0" smtClean="0"/>
              <a:t>	ş)  Eğitim Kurumu Hizmet Araçları,</a:t>
            </a:r>
            <a:br>
              <a:rPr lang="tr-TR" sz="2400" dirty="0" smtClean="0"/>
            </a:br>
            <a:r>
              <a:rPr lang="tr-TR" sz="2400" dirty="0" smtClean="0"/>
              <a:t>	t)  Öğrenci/Personel Servisleri, Taşımalı Eğitim Hizmetleri,</a:t>
            </a:r>
            <a:br>
              <a:rPr lang="tr-TR" sz="2400" dirty="0" smtClean="0"/>
            </a:br>
            <a:r>
              <a:rPr lang="tr-TR" sz="2400" dirty="0" smtClean="0"/>
              <a:t>	u)  Teknik Hizmetler,</a:t>
            </a:r>
            <a:br>
              <a:rPr lang="tr-TR" sz="2400" dirty="0" smtClean="0"/>
            </a:br>
            <a:r>
              <a:rPr lang="tr-TR" sz="2400" dirty="0" smtClean="0"/>
              <a:t>	ü)  Su Depoları,</a:t>
            </a:r>
            <a:br>
              <a:rPr lang="tr-TR" sz="2400" dirty="0" smtClean="0"/>
            </a:br>
            <a:r>
              <a:rPr lang="tr-TR" sz="2400" dirty="0" smtClean="0"/>
              <a:t>	v)  Diğer Kullanım Alanları.</a:t>
            </a:r>
            <a:br>
              <a:rPr lang="tr-TR" sz="2400" dirty="0" smtClean="0"/>
            </a:br>
            <a:r>
              <a:rPr lang="tr-TR" sz="2400" dirty="0" smtClean="0"/>
              <a:t>	Yönetimin  Standart  Enfeksiyon Kontrol  Önlemleri (SEKÖ) ve Bulaş Bazlı Önlemler (BBÖ) belirledikleri </a:t>
            </a:r>
            <a:r>
              <a:rPr lang="tr-TR" sz="2400" dirty="0" smtClean="0">
                <a:solidFill>
                  <a:srgbClr val="0000FF"/>
                </a:solidFill>
              </a:rPr>
              <a:t>Risk Değerlendirmesi </a:t>
            </a:r>
            <a:r>
              <a:rPr lang="tr-TR" sz="2400" dirty="0" smtClean="0"/>
              <a:t>ve  </a:t>
            </a:r>
            <a:r>
              <a:rPr lang="tr-TR" sz="2400" dirty="0" smtClean="0">
                <a:solidFill>
                  <a:srgbClr val="0000FF"/>
                </a:solidFill>
              </a:rPr>
              <a:t>Acil  Eylem  Planında  </a:t>
            </a:r>
            <a:r>
              <a:rPr lang="tr-TR" sz="2400" dirty="0" smtClean="0"/>
              <a:t>belirtilen  ve  kılavuzda  açıklanan  </a:t>
            </a:r>
            <a:r>
              <a:rPr lang="tr-TR" sz="2400" dirty="0" smtClean="0">
                <a:solidFill>
                  <a:srgbClr val="0000FF"/>
                </a:solidFill>
              </a:rPr>
              <a:t>tüm şartlar sağlanmalıdır.</a:t>
            </a:r>
            <a:endParaRPr lang="tr-TR" sz="2400" b="1" dirty="0" smtClean="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24</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TEMİZLİK</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47623"/>
            <a:ext cx="8280920" cy="5293757"/>
          </a:xfrm>
          <a:prstGeom prst="rect">
            <a:avLst/>
          </a:prstGeom>
        </p:spPr>
        <p:txBody>
          <a:bodyPr wrap="square">
            <a:spAutoFit/>
          </a:bodyPr>
          <a:lstStyle/>
          <a:p>
            <a:pPr algn="just">
              <a:spcAft>
                <a:spcPts val="600"/>
              </a:spcAft>
            </a:pPr>
            <a:r>
              <a:rPr lang="tr-TR" sz="2400" dirty="0" smtClean="0"/>
              <a:t>	</a:t>
            </a:r>
            <a:r>
              <a:rPr lang="tr-TR" sz="2300" dirty="0" smtClean="0"/>
              <a:t>Kuruluşta salgın hastalık vakaları tespit </a:t>
            </a:r>
            <a:r>
              <a:rPr lang="tr-TR" sz="2300" b="1" dirty="0" smtClean="0"/>
              <a:t>edilmemiş</a:t>
            </a:r>
            <a:r>
              <a:rPr lang="tr-TR" sz="2300" dirty="0" smtClean="0"/>
              <a:t> olsa bile hijyen ve sanitasyon mutlak surette sağlanmalıdır. </a:t>
            </a:r>
          </a:p>
          <a:p>
            <a:pPr algn="just">
              <a:spcAft>
                <a:spcPts val="600"/>
              </a:spcAft>
            </a:pPr>
            <a:r>
              <a:rPr lang="tr-TR" sz="2300" dirty="0" smtClean="0"/>
              <a:t>	Genel önleyici tedbirler açısından salgın hastalık vakalarının olması  durumunda ortak alanlarda (tuvaletler, salonlar, koridorlar, asansörler, açık alanlar vb.) temizlik ve dezenfeksiyon önlemlerinin uygulanmasına özel dikkat gösterilmelidir. </a:t>
            </a:r>
          </a:p>
          <a:p>
            <a:pPr algn="just">
              <a:spcAft>
                <a:spcPts val="600"/>
              </a:spcAft>
            </a:pPr>
            <a:r>
              <a:rPr lang="tr-TR" sz="2300" dirty="0" smtClean="0"/>
              <a:t>	Merdiven tırabzanları, kapı kulpları, asansör düğmeleri, korkuluklar, anahtarlar, kapı kolları vb. gibi sık sık dokunulan yüzeyler daha sık ve daha özenli temizlenmelidir. Temizlik personeline bu konuda talimat verilmelidir.</a:t>
            </a:r>
          </a:p>
          <a:p>
            <a:pPr algn="just">
              <a:spcAft>
                <a:spcPts val="600"/>
              </a:spcAft>
            </a:pPr>
            <a:r>
              <a:rPr lang="tr-TR" sz="2300" dirty="0" smtClean="0"/>
              <a:t>	Kuruluşta temizlik ve sanitasyon teçhizatları da dahil bütün alanların hijyenik koşullarda bulundurulduğunu teminat altına almak için temizleme ve sanitasyon programları oluşturulmalıdır. Programlar, sürekli uygunluk ve etkinlik için izlenmelidir. </a:t>
            </a:r>
            <a:endParaRPr lang="tr-TR" sz="24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25</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TEMİZLİK</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47623"/>
            <a:ext cx="8280920" cy="5339923"/>
          </a:xfrm>
          <a:prstGeom prst="rect">
            <a:avLst/>
          </a:prstGeom>
        </p:spPr>
        <p:txBody>
          <a:bodyPr wrap="square">
            <a:spAutoFit/>
          </a:bodyPr>
          <a:lstStyle/>
          <a:p>
            <a:pPr algn="just">
              <a:spcAft>
                <a:spcPts val="600"/>
              </a:spcAft>
            </a:pPr>
            <a:r>
              <a:rPr lang="tr-TR" sz="2400" dirty="0" smtClean="0"/>
              <a:t>	</a:t>
            </a:r>
            <a:r>
              <a:rPr lang="tr-TR" sz="2400" b="1" dirty="0" smtClean="0">
                <a:solidFill>
                  <a:srgbClr val="FF0000"/>
                </a:solidFill>
              </a:rPr>
              <a:t>Not 1                                               </a:t>
            </a:r>
            <a:r>
              <a:rPr lang="tr-TR" sz="500" b="1" dirty="0" smtClean="0"/>
              <a:t>.</a:t>
            </a:r>
            <a:br>
              <a:rPr lang="tr-TR" sz="500" b="1" dirty="0" smtClean="0"/>
            </a:br>
            <a:r>
              <a:rPr lang="tr-TR" sz="2400" b="1" dirty="0" smtClean="0"/>
              <a:t>	</a:t>
            </a:r>
            <a:r>
              <a:rPr lang="tr-TR" sz="2400" dirty="0" smtClean="0"/>
              <a:t>Temizlik ve sanitasyona yönelik kullanılan biyosidal ve diğerilgili ürünleri kullananların, bunları doğru bir şekilde kullanması ve bunların insanları, hayvanları ya da çevreyi tehdit etmesi muhtemel durumlara karşı her türlü tedbiri alması zorunludur. </a:t>
            </a:r>
          </a:p>
          <a:p>
            <a:pPr algn="just">
              <a:spcAft>
                <a:spcPts val="600"/>
              </a:spcAft>
            </a:pPr>
            <a:r>
              <a:rPr lang="tr-TR" sz="2400" b="1" dirty="0" smtClean="0"/>
              <a:t>	</a:t>
            </a:r>
            <a:r>
              <a:rPr lang="tr-TR" sz="2400" b="1" dirty="0" smtClean="0">
                <a:solidFill>
                  <a:srgbClr val="FF0000"/>
                </a:solidFill>
              </a:rPr>
              <a:t>Not 2</a:t>
            </a:r>
            <a:r>
              <a:rPr lang="tr-TR" sz="2400" b="1" dirty="0" smtClean="0"/>
              <a:t>                                        </a:t>
            </a:r>
            <a:r>
              <a:rPr lang="tr-TR" sz="500" b="1" dirty="0" smtClean="0"/>
              <a:t>.</a:t>
            </a:r>
            <a:r>
              <a:rPr lang="tr-TR" sz="2400" b="1" dirty="0" smtClean="0"/>
              <a:t/>
            </a:r>
            <a:br>
              <a:rPr lang="tr-TR" sz="2400" b="1" dirty="0" smtClean="0"/>
            </a:br>
            <a:r>
              <a:rPr lang="tr-TR" sz="2400" b="1" dirty="0" smtClean="0"/>
              <a:t>	</a:t>
            </a:r>
            <a:r>
              <a:rPr lang="tr-TR" sz="2400" dirty="0" smtClean="0"/>
              <a:t>Temizlik ve sanitasyona yönelik kullanılan biyosidal ve diğer ilgili ürünlerin güvenlik bilgi formunda (MSDS) yer alan talimatlara, kuruluş koşullarında öğrenci ve personelin korunmasına yönelik bilgilere, kullanıcılar bakımından etiketler ve diğer tüm ilgili ürün bilgilerine ve biyosidal ürünlerin kullanımı ile ilgili yürürlükteki tüm hükümlere uyularak doğru kullanımı sağlanmalıdır.  </a:t>
            </a:r>
            <a:endParaRPr lang="tr-TR" sz="24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26</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İŞ SAĞLIĞI VE GÜVENLİĞİ DONANIMLARI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47623"/>
            <a:ext cx="8280920" cy="2677656"/>
          </a:xfrm>
          <a:prstGeom prst="rect">
            <a:avLst/>
          </a:prstGeom>
        </p:spPr>
        <p:txBody>
          <a:bodyPr wrap="square">
            <a:spAutoFit/>
          </a:bodyPr>
          <a:lstStyle/>
          <a:p>
            <a:pPr algn="just"/>
            <a:r>
              <a:rPr lang="tr-TR" sz="2400" dirty="0" smtClean="0"/>
              <a:t>	 Kuruluşta Hijyen, Enfeksiyon Önleme ve Kontrol için Eylem Plan (lar)ı çerçevesinde gereken iş sağlığı ve güvenliği donanımları bulundurulmalı ve çalışanların kullanımına sunulmalıdır. </a:t>
            </a:r>
          </a:p>
          <a:p>
            <a:pPr algn="just"/>
            <a:r>
              <a:rPr lang="tr-TR" sz="2400" dirty="0" smtClean="0"/>
              <a:t>	Tüm personelin kullanılacak KKD’nin doğru kullanımı konusunda eğitilmesi ve farkındalığın artırılması sağlanmalıdır. </a:t>
            </a:r>
          </a:p>
          <a:p>
            <a:pPr algn="just"/>
            <a:endParaRPr lang="tr-TR" sz="24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27</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İŞ SAĞLIĞI VE GÜVENLİĞİ DONANIMLARI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692696"/>
            <a:ext cx="8352928" cy="5924699"/>
          </a:xfrm>
          <a:prstGeom prst="rect">
            <a:avLst/>
          </a:prstGeom>
        </p:spPr>
        <p:txBody>
          <a:bodyPr wrap="square">
            <a:spAutoFit/>
          </a:bodyPr>
          <a:lstStyle/>
          <a:p>
            <a:pPr algn="ctr"/>
            <a:r>
              <a:rPr lang="tr-TR" sz="2400" b="1" dirty="0" smtClean="0">
                <a:solidFill>
                  <a:srgbClr val="0070C0"/>
                </a:solidFill>
              </a:rPr>
              <a:t>MASKELER</a:t>
            </a:r>
          </a:p>
          <a:p>
            <a:pPr algn="just">
              <a:spcAft>
                <a:spcPts val="600"/>
              </a:spcAft>
            </a:pPr>
            <a:r>
              <a:rPr lang="tr-TR" sz="2400" dirty="0" smtClean="0">
                <a:solidFill>
                  <a:srgbClr val="C00000"/>
                </a:solidFill>
              </a:rPr>
              <a:t>	</a:t>
            </a:r>
            <a:r>
              <a:rPr lang="tr-TR" sz="2200" dirty="0" smtClean="0"/>
              <a:t>Solunum yolu ile bulaşan salgın hastalıklar için;</a:t>
            </a:r>
          </a:p>
          <a:p>
            <a:pPr algn="just">
              <a:spcAft>
                <a:spcPts val="600"/>
              </a:spcAft>
              <a:buFont typeface="Arial" pitchFamily="34" charset="0"/>
              <a:buChar char="•"/>
            </a:pPr>
            <a:r>
              <a:rPr lang="tr-TR" sz="2200" dirty="0" smtClean="0"/>
              <a:t>  İlgili standartlara/kriterlere uygun olmalıdır.</a:t>
            </a:r>
          </a:p>
          <a:p>
            <a:pPr algn="just">
              <a:spcAft>
                <a:spcPts val="600"/>
              </a:spcAft>
              <a:buFont typeface="Arial" pitchFamily="34" charset="0"/>
              <a:buChar char="•"/>
            </a:pPr>
            <a:r>
              <a:rPr lang="tr-TR" sz="2200" dirty="0" smtClean="0"/>
              <a:t>  Kullanım için gerekli olana kadar temiz/kuru bir alanda kirlenmesi önlenmiş şekilde (son kullanma tarihlerine uygun) muhafaza edilmelidir.</a:t>
            </a:r>
          </a:p>
          <a:p>
            <a:pPr algn="just">
              <a:spcAft>
                <a:spcPts val="600"/>
              </a:spcAft>
              <a:buFont typeface="Arial" pitchFamily="34" charset="0"/>
              <a:buChar char="•"/>
            </a:pPr>
            <a:r>
              <a:rPr lang="tr-TR" sz="2200" dirty="0" smtClean="0"/>
              <a:t>  Ulusal/uluslararası sağlık otoritelerinin tavsiyelerine uygun maske kullanılmalıdır.</a:t>
            </a:r>
          </a:p>
          <a:p>
            <a:pPr algn="just">
              <a:spcAft>
                <a:spcPts val="600"/>
              </a:spcAft>
              <a:buFont typeface="Arial" pitchFamily="34" charset="0"/>
              <a:buChar char="•"/>
            </a:pPr>
            <a:r>
              <a:rPr lang="tr-TR" sz="2200" dirty="0" smtClean="0"/>
              <a:t>  Burnu ve ağzı iyi bir şekilde kapatmalıdır.</a:t>
            </a:r>
          </a:p>
          <a:p>
            <a:pPr algn="just">
              <a:spcAft>
                <a:spcPts val="600"/>
              </a:spcAft>
              <a:buFont typeface="Arial" pitchFamily="34" charset="0"/>
              <a:buChar char="•"/>
            </a:pPr>
            <a:r>
              <a:rPr lang="tr-TR" sz="2200" dirty="0" smtClean="0"/>
              <a:t>  Kullanım sırasında veya kullanımdan sonra kullanıcının boynuna sarkmamalıdır.</a:t>
            </a:r>
          </a:p>
          <a:p>
            <a:pPr algn="just">
              <a:spcAft>
                <a:spcPts val="600"/>
              </a:spcAft>
              <a:buFont typeface="Arial" pitchFamily="34" charset="0"/>
              <a:buChar char="•"/>
            </a:pPr>
            <a:r>
              <a:rPr lang="tr-TR" sz="2200" dirty="0" smtClean="0"/>
              <a:t>  Bir kez takıldıktan sonra ön yüzüne dokunulmamalıdır.</a:t>
            </a:r>
          </a:p>
          <a:p>
            <a:pPr algn="just">
              <a:spcAft>
                <a:spcPts val="600"/>
              </a:spcAft>
              <a:buFont typeface="Arial" pitchFamily="34" charset="0"/>
              <a:buChar char="•"/>
            </a:pPr>
            <a:r>
              <a:rPr lang="tr-TR" sz="2200" dirty="0" smtClean="0"/>
              <a:t>  Solunum zorlaşırsa, maske hasar görür veya bozulursa maske bertaraf edilmeli ve değiştirilmelidir.</a:t>
            </a:r>
          </a:p>
          <a:p>
            <a:pPr algn="just">
              <a:spcAft>
                <a:spcPts val="600"/>
              </a:spcAft>
              <a:buFont typeface="Arial" pitchFamily="34" charset="0"/>
              <a:buChar char="•"/>
            </a:pPr>
            <a:r>
              <a:rPr lang="tr-TR" sz="2200" dirty="0" smtClean="0"/>
              <a:t>  Islanan, nemlenen, kirlenen maske yenisi ile değiştirilmelidir.</a:t>
            </a:r>
          </a:p>
          <a:p>
            <a:pPr algn="just">
              <a:spcAft>
                <a:spcPts val="600"/>
              </a:spcAft>
              <a:buFont typeface="Arial" pitchFamily="34" charset="0"/>
              <a:buChar char="•"/>
            </a:pPr>
            <a:r>
              <a:rPr lang="tr-TR" sz="2200" dirty="0" smtClean="0"/>
              <a:t>  Maske takılırken ve çıkarıldıktan sonra el hijyeni yapılmalıdır. </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28</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İŞ SAĞLIĞI VE GÜVENLİĞİ DONANIMLARI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33976"/>
            <a:ext cx="8352928" cy="3647152"/>
          </a:xfrm>
          <a:prstGeom prst="rect">
            <a:avLst/>
          </a:prstGeom>
        </p:spPr>
        <p:txBody>
          <a:bodyPr wrap="square">
            <a:spAutoFit/>
          </a:bodyPr>
          <a:lstStyle/>
          <a:p>
            <a:pPr algn="ctr"/>
            <a:r>
              <a:rPr lang="tr-TR" sz="2400" b="1" dirty="0" smtClean="0">
                <a:solidFill>
                  <a:srgbClr val="0070C0"/>
                </a:solidFill>
              </a:rPr>
              <a:t>PERSONEL/ÖĞRENCİ GİYSİ VE FORMALARI</a:t>
            </a:r>
          </a:p>
          <a:p>
            <a:pPr algn="just">
              <a:spcAft>
                <a:spcPts val="600"/>
              </a:spcAft>
            </a:pPr>
            <a:r>
              <a:rPr lang="tr-TR" sz="2400" dirty="0" smtClean="0">
                <a:solidFill>
                  <a:srgbClr val="C00000"/>
                </a:solidFill>
              </a:rPr>
              <a:t>	</a:t>
            </a:r>
            <a:r>
              <a:rPr lang="tr-TR" sz="2400" b="1" dirty="0" smtClean="0"/>
              <a:t>Kuruluş, </a:t>
            </a:r>
            <a:r>
              <a:rPr lang="tr-TR" sz="2400" dirty="0" smtClean="0"/>
              <a:t>uygun ve gerekli olduğu durumlarda personelin ve öğrencilerin,  kuruluşa varışta formalarını/giysilerini değiştirebileceği soyunma odaları /alanları sağlamalıdır. </a:t>
            </a:r>
          </a:p>
          <a:p>
            <a:pPr algn="just">
              <a:spcAft>
                <a:spcPts val="600"/>
              </a:spcAft>
            </a:pPr>
            <a:r>
              <a:rPr lang="tr-TR" sz="2400" dirty="0" smtClean="0"/>
              <a:t>	Giysi ve formalar personele özgü olmalıdır. </a:t>
            </a:r>
          </a:p>
          <a:p>
            <a:pPr algn="just">
              <a:spcAft>
                <a:spcPts val="600"/>
              </a:spcAft>
            </a:pPr>
            <a:r>
              <a:rPr lang="tr-TR" sz="2400" dirty="0" smtClean="0"/>
              <a:t>	Özellik gerektiren işler ve alanlar için (yemekhane gibi) işe uygun kıyafetler giyilmelidir.  </a:t>
            </a:r>
          </a:p>
          <a:p>
            <a:pPr algn="just">
              <a:spcAft>
                <a:spcPts val="600"/>
              </a:spcAft>
            </a:pPr>
            <a:r>
              <a:rPr lang="tr-TR" sz="2400" dirty="0" smtClean="0"/>
              <a:t>	İşe uygun kıyafetler mümkün mertebe ilgili alan dışında giyilmemeli ve ilgili alanın dışına çıkartılmamalıdır.</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29</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İŞ SAĞLIĞI VE GÜVENLİĞİ DONANIMLARI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33976"/>
            <a:ext cx="8352928" cy="2908489"/>
          </a:xfrm>
          <a:prstGeom prst="rect">
            <a:avLst/>
          </a:prstGeom>
        </p:spPr>
        <p:txBody>
          <a:bodyPr wrap="square">
            <a:spAutoFit/>
          </a:bodyPr>
          <a:lstStyle/>
          <a:p>
            <a:pPr algn="ctr">
              <a:spcAft>
                <a:spcPts val="600"/>
              </a:spcAft>
            </a:pPr>
            <a:r>
              <a:rPr lang="tr-TR" sz="2400" b="1" dirty="0" smtClean="0">
                <a:solidFill>
                  <a:srgbClr val="0070C0"/>
                </a:solidFill>
              </a:rPr>
              <a:t>TEK KULLANIMLIK ELDİVEN</a:t>
            </a:r>
          </a:p>
          <a:p>
            <a:pPr algn="just">
              <a:spcAft>
                <a:spcPts val="600"/>
              </a:spcAft>
            </a:pPr>
            <a:r>
              <a:rPr lang="tr-TR" sz="2400" dirty="0" smtClean="0">
                <a:solidFill>
                  <a:srgbClr val="C00000"/>
                </a:solidFill>
              </a:rPr>
              <a:t>	</a:t>
            </a:r>
            <a:r>
              <a:rPr lang="tr-TR" sz="2400" dirty="0" smtClean="0"/>
              <a:t> Eldivenlerin, özel alanlar ve işlemler dışında kullanılması önerilmez. </a:t>
            </a:r>
          </a:p>
          <a:p>
            <a:pPr algn="just">
              <a:spcAft>
                <a:spcPts val="600"/>
              </a:spcAft>
            </a:pPr>
            <a:r>
              <a:rPr lang="tr-TR" sz="2400" dirty="0" smtClean="0"/>
              <a:t>	Hasta veya salgın hastalık şüphelisi kişilerin taşınması veya temas edilmesi durumunda kullanılmalıdır. </a:t>
            </a:r>
          </a:p>
          <a:p>
            <a:pPr algn="just">
              <a:spcAft>
                <a:spcPts val="600"/>
              </a:spcAft>
            </a:pPr>
            <a:r>
              <a:rPr lang="tr-TR" sz="2400" dirty="0" smtClean="0"/>
              <a:t>	Eldiven, işlem sonrasında veya görev tamamlandıktan sonra uygun şekilde çıkartılmalı ve hemen el hijyeni sağlanmalıdır. </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3</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KILAVUZ</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2331690" y="668610"/>
            <a:ext cx="4400550" cy="6000750"/>
          </a:xfrm>
          <a:prstGeom prst="rect">
            <a:avLst/>
          </a:prstGeom>
          <a:noFill/>
          <a:ln w="9525">
            <a:noFill/>
            <a:miter lim="800000"/>
            <a:headEnd/>
            <a:tailEnd/>
          </a:ln>
        </p:spPr>
      </p:pic>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30</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İŞ SAĞLIĞI VE GÜVENLİĞİ DONANIMLARI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33976"/>
            <a:ext cx="8352928" cy="2015936"/>
          </a:xfrm>
          <a:prstGeom prst="rect">
            <a:avLst/>
          </a:prstGeom>
        </p:spPr>
        <p:txBody>
          <a:bodyPr wrap="square">
            <a:spAutoFit/>
          </a:bodyPr>
          <a:lstStyle/>
          <a:p>
            <a:pPr algn="ctr">
              <a:spcAft>
                <a:spcPts val="600"/>
              </a:spcAft>
            </a:pPr>
            <a:r>
              <a:rPr lang="tr-TR" sz="2400" b="1" dirty="0" smtClean="0">
                <a:solidFill>
                  <a:srgbClr val="0070C0"/>
                </a:solidFill>
              </a:rPr>
              <a:t>GÖZ, YÜZ KORUYUCU SİPERLİK</a:t>
            </a:r>
          </a:p>
          <a:p>
            <a:pPr algn="just">
              <a:spcAft>
                <a:spcPts val="600"/>
              </a:spcAft>
            </a:pPr>
            <a:r>
              <a:rPr lang="tr-TR" sz="2400" dirty="0" smtClean="0">
                <a:solidFill>
                  <a:srgbClr val="C00000"/>
                </a:solidFill>
              </a:rPr>
              <a:t>	</a:t>
            </a:r>
            <a:r>
              <a:rPr lang="tr-TR" sz="2400" dirty="0" smtClean="0"/>
              <a:t> İletişim sağlamaya yönelik personelin, solunum yolu ile bulaşıcı hastalık söz konusu olduğu durumlarda (danışma, güvenlik vb.) uygun maske ile birlikte yüz koruyucu siperlik kullanması önerilir. </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31</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OKULUM TEMİZ BELGESİ BAŞVURUSU</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33976"/>
            <a:ext cx="8352928" cy="461665"/>
          </a:xfrm>
          <a:prstGeom prst="rect">
            <a:avLst/>
          </a:prstGeom>
        </p:spPr>
        <p:txBody>
          <a:bodyPr wrap="square">
            <a:spAutoFit/>
          </a:bodyPr>
          <a:lstStyle/>
          <a:p>
            <a:pPr algn="just">
              <a:spcAft>
                <a:spcPts val="600"/>
              </a:spcAft>
            </a:pPr>
            <a:r>
              <a:rPr lang="tr-TR" sz="2400" dirty="0" smtClean="0"/>
              <a:t>	</a:t>
            </a:r>
            <a:endParaRPr lang="tr-TR" sz="2400" dirty="0"/>
          </a:p>
        </p:txBody>
      </p:sp>
      <p:pic>
        <p:nvPicPr>
          <p:cNvPr id="1027" name="Picture 3"/>
          <p:cNvPicPr>
            <a:picLocks noChangeAspect="1" noChangeArrowheads="1"/>
          </p:cNvPicPr>
          <p:nvPr/>
        </p:nvPicPr>
        <p:blipFill>
          <a:blip r:embed="rId4" cstate="print"/>
          <a:srcRect/>
          <a:stretch>
            <a:fillRect/>
          </a:stretch>
        </p:blipFill>
        <p:spPr bwMode="auto">
          <a:xfrm>
            <a:off x="2495550" y="731093"/>
            <a:ext cx="4152900" cy="6010275"/>
          </a:xfrm>
          <a:prstGeom prst="rect">
            <a:avLst/>
          </a:prstGeom>
          <a:noFill/>
          <a:ln w="9525">
            <a:noFill/>
            <a:miter lim="800000"/>
            <a:headEnd/>
            <a:tailEnd/>
          </a:ln>
        </p:spPr>
      </p:pic>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32</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OKULUM TEMİZ BELGESİ BAŞVURUSU</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33976"/>
            <a:ext cx="8352928" cy="4678204"/>
          </a:xfrm>
          <a:prstGeom prst="rect">
            <a:avLst/>
          </a:prstGeom>
        </p:spPr>
        <p:txBody>
          <a:bodyPr wrap="square">
            <a:spAutoFit/>
          </a:bodyPr>
          <a:lstStyle/>
          <a:p>
            <a:pPr algn="just">
              <a:spcAft>
                <a:spcPts val="600"/>
              </a:spcAft>
            </a:pPr>
            <a:r>
              <a:rPr lang="tr-TR" sz="2400" dirty="0" smtClean="0"/>
              <a:t>	Resmi okullarımız Milli Eğitim Bakanlığının açmış olduğu portal üzerinden (</a:t>
            </a:r>
            <a:r>
              <a:rPr lang="tr-TR" sz="2400" dirty="0" smtClean="0">
                <a:hlinkClick r:id="rId4"/>
              </a:rPr>
              <a:t>http://merkezisgb.meb.gov.tr/belgelendirme</a:t>
            </a:r>
            <a:r>
              <a:rPr lang="tr-TR" sz="2400" dirty="0" smtClean="0"/>
              <a:t>), </a:t>
            </a:r>
            <a:r>
              <a:rPr lang="tr-TR" sz="2400" dirty="0" smtClean="0">
                <a:solidFill>
                  <a:srgbClr val="FF0000"/>
                </a:solidFill>
              </a:rPr>
              <a:t>Özel okullarımız ise TSE'ye başvuracaklardır. </a:t>
            </a:r>
          </a:p>
          <a:p>
            <a:pPr algn="just">
              <a:spcAft>
                <a:spcPts val="600"/>
              </a:spcAft>
            </a:pPr>
            <a:r>
              <a:rPr lang="tr-TR" sz="2400" dirty="0" smtClean="0"/>
              <a:t>	Başvuru sonrasında, </a:t>
            </a:r>
            <a:r>
              <a:rPr lang="lv-LV" sz="2400" dirty="0" smtClean="0"/>
              <a:t>Bakanlığımız ve TSE işbirliğinde oluşturulan eğitim programları ile yetkilendirilen </a:t>
            </a:r>
            <a:r>
              <a:rPr lang="tr-TR" sz="2400" b="1" dirty="0" smtClean="0">
                <a:solidFill>
                  <a:srgbClr val="0070C0"/>
                </a:solidFill>
              </a:rPr>
              <a:t>T</a:t>
            </a:r>
            <a:r>
              <a:rPr lang="lv-LV" sz="2400" b="1" dirty="0" smtClean="0">
                <a:solidFill>
                  <a:srgbClr val="0070C0"/>
                </a:solidFill>
              </a:rPr>
              <a:t>etkik </a:t>
            </a:r>
            <a:r>
              <a:rPr lang="tr-TR" sz="2400" b="1" dirty="0" smtClean="0">
                <a:solidFill>
                  <a:srgbClr val="0070C0"/>
                </a:solidFill>
              </a:rPr>
              <a:t>G</a:t>
            </a:r>
            <a:r>
              <a:rPr lang="lv-LV" sz="2400" b="1" dirty="0" smtClean="0">
                <a:solidFill>
                  <a:srgbClr val="0070C0"/>
                </a:solidFill>
              </a:rPr>
              <a:t>örevlilerince </a:t>
            </a:r>
            <a:r>
              <a:rPr lang="tr-TR" sz="2400" dirty="0" smtClean="0"/>
              <a:t>bu okullar yerinde denetlenip kontrol ve belgelendirmesi yapılacaktır. </a:t>
            </a:r>
          </a:p>
          <a:p>
            <a:pPr algn="just">
              <a:spcAft>
                <a:spcPts val="600"/>
              </a:spcAft>
            </a:pPr>
            <a:r>
              <a:rPr lang="tr-TR" sz="2400" dirty="0" smtClean="0"/>
              <a:t>	Denetimden başarıyla geçen okullara aynı hafta içinde İl Müdürlüğümüz tarafından </a:t>
            </a:r>
            <a:r>
              <a:rPr lang="tr-TR" sz="2400" b="1" dirty="0" smtClean="0">
                <a:solidFill>
                  <a:srgbClr val="0070C0"/>
                </a:solidFill>
              </a:rPr>
              <a:t>'Okulum Temiz Belgesi‘ </a:t>
            </a:r>
            <a:r>
              <a:rPr lang="tr-TR" sz="2400" dirty="0" smtClean="0"/>
              <a:t>verilecektir. </a:t>
            </a:r>
            <a:r>
              <a:rPr lang="tr-TR" sz="2400" b="1" dirty="0" smtClean="0">
                <a:solidFill>
                  <a:srgbClr val="FF0000"/>
                </a:solidFill>
              </a:rPr>
              <a:t>Belge sayesinde çocuklarımız, hijyen şartları en üst seviyeye taşınmış, salgına karşı tedbirlerini almış, güvenli ortamlarda eğitim-öğretim hayatına devam edebilecektir.</a:t>
            </a:r>
            <a:endParaRPr lang="tr-TR" sz="24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33</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OKULUM TEMİZ BELGESİ BAŞVURUSU</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539552" y="908720"/>
            <a:ext cx="8136904" cy="461665"/>
          </a:xfrm>
          <a:prstGeom prst="rect">
            <a:avLst/>
          </a:prstGeom>
        </p:spPr>
        <p:txBody>
          <a:bodyPr wrap="square">
            <a:spAutoFit/>
          </a:bodyPr>
          <a:lstStyle/>
          <a:p>
            <a:pPr algn="just"/>
            <a:r>
              <a:rPr lang="tr-TR" sz="2400" b="1" dirty="0" smtClean="0">
                <a:latin typeface="Calibri" pitchFamily="34" charset="0"/>
              </a:rPr>
              <a:t>	</a:t>
            </a:r>
            <a:endParaRPr lang="tr-TR" sz="2400" dirty="0">
              <a:latin typeface="Calibri" pitchFamily="34" charset="0"/>
            </a:endParaRPr>
          </a:p>
        </p:txBody>
      </p:sp>
      <p:sp>
        <p:nvSpPr>
          <p:cNvPr id="11" name="10 Dikdörtgen"/>
          <p:cNvSpPr/>
          <p:nvPr/>
        </p:nvSpPr>
        <p:spPr>
          <a:xfrm>
            <a:off x="395536" y="933976"/>
            <a:ext cx="8352928" cy="4985980"/>
          </a:xfrm>
          <a:prstGeom prst="rect">
            <a:avLst/>
          </a:prstGeom>
        </p:spPr>
        <p:txBody>
          <a:bodyPr wrap="square">
            <a:spAutoFit/>
          </a:bodyPr>
          <a:lstStyle/>
          <a:p>
            <a:pPr algn="just">
              <a:spcAft>
                <a:spcPts val="600"/>
              </a:spcAft>
            </a:pPr>
            <a:r>
              <a:rPr lang="tr-TR" sz="2400" dirty="0" smtClean="0"/>
              <a:t>	</a:t>
            </a:r>
            <a:r>
              <a:rPr lang="tr-TR" sz="2400" b="1" dirty="0" smtClean="0"/>
              <a:t>Başvuru sırasında gerekli olan evraklar:</a:t>
            </a:r>
          </a:p>
          <a:p>
            <a:pPr marL="173038" algn="just">
              <a:spcAft>
                <a:spcPts val="600"/>
              </a:spcAft>
              <a:buFont typeface="Arial" pitchFamily="34" charset="0"/>
              <a:buChar char="•"/>
            </a:pPr>
            <a:r>
              <a:rPr lang="tr-TR" sz="2400" dirty="0" smtClean="0"/>
              <a:t>  Hijyen şartlarını ve salgın hastalık veya hastalıları içeren risk değerlendirmesi,</a:t>
            </a:r>
          </a:p>
          <a:p>
            <a:pPr marL="173038" algn="just">
              <a:spcAft>
                <a:spcPts val="600"/>
              </a:spcAft>
              <a:buFont typeface="Arial" pitchFamily="34" charset="0"/>
              <a:buChar char="•"/>
            </a:pPr>
            <a:r>
              <a:rPr lang="tr-TR" sz="2400" dirty="0" smtClean="0"/>
              <a:t>  Enfeksiyon Önleme ve Kontrol Eylem Planı/Planları</a:t>
            </a:r>
          </a:p>
          <a:p>
            <a:pPr marL="173038" algn="just">
              <a:spcAft>
                <a:spcPts val="600"/>
              </a:spcAft>
              <a:buFont typeface="Arial" pitchFamily="34" charset="0"/>
              <a:buChar char="•"/>
            </a:pPr>
            <a:r>
              <a:rPr lang="tr-TR" sz="2400" dirty="0" smtClean="0"/>
              <a:t>  Temizlik ve dezenfeksiyon planları/talimatları</a:t>
            </a:r>
          </a:p>
          <a:p>
            <a:pPr marL="173038" algn="just">
              <a:spcAft>
                <a:spcPts val="600"/>
              </a:spcAft>
              <a:buFont typeface="Arial" pitchFamily="34" charset="0"/>
              <a:buChar char="•"/>
            </a:pPr>
            <a:r>
              <a:rPr lang="tr-TR" sz="2400" dirty="0" smtClean="0"/>
              <a:t>  Hijyen, Enfeksiyon önleme ve Kontrol faaliyetleri ile ilgili protokol ve kayıtların güncel durumu </a:t>
            </a:r>
            <a:r>
              <a:rPr lang="tr-TR" sz="2400" b="1" dirty="0" smtClean="0"/>
              <a:t>(İlgili Soru Listelerinde belirtilen doküman ve kayıtlar)</a:t>
            </a:r>
          </a:p>
          <a:p>
            <a:pPr marL="173038" algn="just">
              <a:spcAft>
                <a:spcPts val="600"/>
              </a:spcAft>
              <a:buFont typeface="Arial" pitchFamily="34" charset="0"/>
              <a:buChar char="•"/>
            </a:pPr>
            <a:r>
              <a:rPr lang="tr-TR" sz="2400" dirty="0" smtClean="0"/>
              <a:t>  Kuruluş Öz Değerlendirme Soru Listesi</a:t>
            </a:r>
          </a:p>
          <a:p>
            <a:pPr marL="173038" algn="just">
              <a:spcAft>
                <a:spcPts val="600"/>
              </a:spcAft>
              <a:buFont typeface="Arial" pitchFamily="34" charset="0"/>
              <a:buChar char="•"/>
            </a:pPr>
            <a:r>
              <a:rPr lang="tr-TR" sz="2400" dirty="0" smtClean="0"/>
              <a:t>  Formlar doldurulmadan önce Belgelendirme Kuralları ve Belgelendirme Süreci hakkında detaylı bilgi için </a:t>
            </a:r>
            <a:r>
              <a:rPr lang="tr-TR" sz="2400" u="sng" dirty="0" smtClean="0">
                <a:hlinkClick r:id="rId4"/>
              </a:rPr>
              <a:t>http://www.merkezisgb.meb.gov.tr/</a:t>
            </a:r>
            <a:r>
              <a:rPr lang="tr-TR" sz="2400" dirty="0" smtClean="0"/>
              <a:t> adresi ziyaret edilecektir.</a:t>
            </a:r>
            <a:endParaRPr lang="tr-TR" sz="2400" dirty="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836712"/>
            <a:ext cx="91440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rot="13689506">
            <a:off x="1048648" y="4800884"/>
            <a:ext cx="1361440" cy="428625"/>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6" name="Resim 5" descr="KARABAĞLAR İLÇE MEM LOGOSUSONUN SONU.png"/>
          <p:cNvPicPr/>
          <p:nvPr/>
        </p:nvPicPr>
        <p:blipFill>
          <a:blip r:embed="rId3" cstate="print"/>
          <a:stretch>
            <a:fillRect/>
          </a:stretch>
        </p:blipFill>
        <p:spPr>
          <a:xfrm>
            <a:off x="72008" y="72008"/>
            <a:ext cx="827584" cy="764704"/>
          </a:xfrm>
          <a:prstGeom prst="rect">
            <a:avLst/>
          </a:prstGeom>
        </p:spPr>
      </p:pic>
      <p:pic>
        <p:nvPicPr>
          <p:cNvPr id="7" name="Resim 6"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8"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OKULUM TEMİZ BELGESİ BAŞVURUSU</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509396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ln>
            <a:noFill/>
          </a:ln>
        </p:spPr>
      </p:pic>
      <p:sp>
        <p:nvSpPr>
          <p:cNvPr id="5" name="Sağ Ok 4"/>
          <p:cNvSpPr/>
          <p:nvPr/>
        </p:nvSpPr>
        <p:spPr>
          <a:xfrm rot="18471835">
            <a:off x="6782547" y="5269217"/>
            <a:ext cx="1361440" cy="428625"/>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7" name="Resim 6" descr="KARABAĞLAR İLÇE MEM LOGOSUSONUN SONU.png"/>
          <p:cNvPicPr/>
          <p:nvPr/>
        </p:nvPicPr>
        <p:blipFill>
          <a:blip r:embed="rId3"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6"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OKULUM TEMİZ BELGESİ BAŞVURUSU</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3738673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 y="908720"/>
            <a:ext cx="9115425" cy="5941977"/>
          </a:xfrm>
          <a:prstGeom prst="rect">
            <a:avLst/>
          </a:prstGeom>
          <a:noFill/>
          <a:ln>
            <a:noFill/>
          </a:ln>
        </p:spPr>
      </p:pic>
      <p:sp>
        <p:nvSpPr>
          <p:cNvPr id="4" name="Oval 3"/>
          <p:cNvSpPr/>
          <p:nvPr/>
        </p:nvSpPr>
        <p:spPr>
          <a:xfrm>
            <a:off x="179512" y="908720"/>
            <a:ext cx="3057525" cy="723900"/>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OKULUM TEMİZ BELGESİ BAŞVURUSU</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pic>
        <p:nvPicPr>
          <p:cNvPr id="6" name="Resim 6" descr="KARABAĞLAR İLÇE MEM LOGOSUSONUN SONU.png"/>
          <p:cNvPicPr/>
          <p:nvPr/>
        </p:nvPicPr>
        <p:blipFill>
          <a:blip r:embed="rId3" cstate="print"/>
          <a:stretch>
            <a:fillRect/>
          </a:stretch>
        </p:blipFill>
        <p:spPr>
          <a:xfrm>
            <a:off x="72008" y="72008"/>
            <a:ext cx="827584" cy="764704"/>
          </a:xfrm>
          <a:prstGeom prst="rect">
            <a:avLst/>
          </a:prstGeom>
        </p:spPr>
      </p:pic>
      <p:pic>
        <p:nvPicPr>
          <p:cNvPr id="7" name="Resim 7"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Tree>
    <p:extLst>
      <p:ext uri="{BB962C8B-B14F-4D97-AF65-F5344CB8AC3E}">
        <p14:creationId xmlns:p14="http://schemas.microsoft.com/office/powerpoint/2010/main" val="322528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864096"/>
            <a:ext cx="10225136" cy="5877272"/>
          </a:xfrm>
          <a:prstGeom prst="rect">
            <a:avLst/>
          </a:prstGeom>
          <a:noFill/>
          <a:ln>
            <a:noFill/>
          </a:ln>
        </p:spPr>
      </p:pic>
      <p:sp>
        <p:nvSpPr>
          <p:cNvPr id="5" name="Oval 4"/>
          <p:cNvSpPr/>
          <p:nvPr/>
        </p:nvSpPr>
        <p:spPr>
          <a:xfrm>
            <a:off x="2915816" y="5949280"/>
            <a:ext cx="3057525" cy="847725"/>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OKULUM TEMİZ BELGESİ BAŞVURUSU</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pic>
        <p:nvPicPr>
          <p:cNvPr id="7" name="Resim 6" descr="KARABAĞLAR İLÇE MEM LOGOSUSONUN SONU.png"/>
          <p:cNvPicPr/>
          <p:nvPr/>
        </p:nvPicPr>
        <p:blipFill>
          <a:blip r:embed="rId3"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Tree>
    <p:extLst>
      <p:ext uri="{BB962C8B-B14F-4D97-AF65-F5344CB8AC3E}">
        <p14:creationId xmlns:p14="http://schemas.microsoft.com/office/powerpoint/2010/main" val="3950728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38</a:t>
            </a:fld>
            <a:endParaRPr lang="tr-TR"/>
          </a:p>
        </p:txBody>
      </p:sp>
      <p:sp>
        <p:nvSpPr>
          <p:cNvPr id="3" name="Başlık 2"/>
          <p:cNvSpPr>
            <a:spLocks noGrp="1"/>
          </p:cNvSpPr>
          <p:nvPr>
            <p:ph type="ctrTitle"/>
          </p:nvPr>
        </p:nvSpPr>
        <p:spPr>
          <a:xfrm>
            <a:off x="683568" y="1628800"/>
            <a:ext cx="7632848" cy="4752528"/>
          </a:xfrm>
        </p:spPr>
        <p:txBody>
          <a:bodyPr>
            <a:noAutofit/>
          </a:bodyPr>
          <a:lstStyle/>
          <a:p>
            <a:r>
              <a:rPr lang="tr-TR" sz="3600" b="1" dirty="0" smtClean="0">
                <a:solidFill>
                  <a:srgbClr val="FF0000"/>
                </a:solidFill>
              </a:rPr>
              <a:t>SALGIN ACİL DURUM SORUMLUSU </a:t>
            </a:r>
            <a:br>
              <a:rPr lang="tr-TR" sz="3600" b="1" dirty="0" smtClean="0">
                <a:solidFill>
                  <a:srgbClr val="FF0000"/>
                </a:solidFill>
              </a:rPr>
            </a:br>
            <a:r>
              <a:rPr lang="tr-TR" sz="3600" b="1" dirty="0" smtClean="0">
                <a:solidFill>
                  <a:srgbClr val="FF0000"/>
                </a:solidFill>
              </a:rPr>
              <a:t>EĞİTİMİ</a:t>
            </a:r>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                   </a:t>
            </a:r>
            <a:r>
              <a:rPr lang="tr-TR" sz="2400" dirty="0"/>
              <a:t/>
            </a:r>
            <a:br>
              <a:rPr lang="tr-TR" sz="2400" dirty="0"/>
            </a:br>
            <a:r>
              <a:rPr lang="tr-TR" sz="2400" dirty="0"/>
              <a:t> </a:t>
            </a:r>
            <a:r>
              <a:rPr lang="tr-TR" sz="2400" dirty="0" smtClean="0"/>
              <a:t>      izmirisg.meb.gov.tr</a:t>
            </a:r>
            <a:br>
              <a:rPr lang="tr-TR" sz="2400" dirty="0" smtClean="0"/>
            </a:br>
            <a:r>
              <a:rPr lang="tr-TR" sz="2400" dirty="0" smtClean="0"/>
              <a:t>             dokümanlar başlığı altında	</a:t>
            </a:r>
            <a:r>
              <a:rPr lang="tr-TR" sz="2400" dirty="0"/>
              <a:t/>
            </a:r>
            <a:br>
              <a:rPr lang="tr-TR" sz="2400" dirty="0"/>
            </a:b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Tree>
    <p:extLst>
      <p:ext uri="{BB962C8B-B14F-4D97-AF65-F5344CB8AC3E}">
        <p14:creationId xmlns:p14="http://schemas.microsoft.com/office/powerpoint/2010/main" val="1812234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39</a:t>
            </a:fld>
            <a:endParaRPr lang="tr-TR"/>
          </a:p>
        </p:txBody>
      </p:sp>
      <p:sp>
        <p:nvSpPr>
          <p:cNvPr id="3" name="Başlık 2"/>
          <p:cNvSpPr>
            <a:spLocks noGrp="1"/>
          </p:cNvSpPr>
          <p:nvPr>
            <p:ph type="ctrTitle"/>
          </p:nvPr>
        </p:nvSpPr>
        <p:spPr>
          <a:xfrm>
            <a:off x="683568" y="620688"/>
            <a:ext cx="7632848" cy="5760640"/>
          </a:xfrm>
        </p:spPr>
        <p:txBody>
          <a:bodyPr>
            <a:noAutofit/>
          </a:bodyPr>
          <a:lstStyle/>
          <a:p>
            <a:pPr algn="l"/>
            <a:r>
              <a:rPr lang="tr-TR" sz="2400" dirty="0" smtClean="0"/>
              <a:t>	</a:t>
            </a:r>
            <a:r>
              <a:rPr lang="tr-TR" sz="2400" b="1" dirty="0" smtClean="0"/>
              <a:t>3.1. HAZIRLIK</a:t>
            </a:r>
            <a:r>
              <a:rPr lang="tr-TR" sz="2400" dirty="0"/>
              <a:t>	</a:t>
            </a:r>
            <a:r>
              <a:rPr lang="tr-TR" sz="2400" dirty="0" smtClean="0"/>
              <a:t/>
            </a:r>
            <a:br>
              <a:rPr lang="tr-TR" sz="2400" dirty="0" smtClean="0"/>
            </a:br>
            <a:r>
              <a:rPr lang="tr-TR" sz="2400" dirty="0" smtClean="0"/>
              <a:t>	Kuruluş, salgınlara </a:t>
            </a:r>
            <a:r>
              <a:rPr lang="tr-TR" sz="2400" dirty="0"/>
              <a:t>yönelik, tüm fiziki </a:t>
            </a:r>
            <a:r>
              <a:rPr lang="tr-TR" sz="2400" dirty="0" smtClean="0"/>
              <a:t>alanları </a:t>
            </a:r>
            <a:r>
              <a:rPr lang="tr-TR" sz="2400" dirty="0"/>
              <a:t>ve ilgili tüm </a:t>
            </a:r>
            <a:r>
              <a:rPr lang="tr-TR" sz="2400" dirty="0" smtClean="0"/>
              <a:t>tarafları </a:t>
            </a:r>
            <a:r>
              <a:rPr lang="tr-TR" sz="2400" dirty="0"/>
              <a:t>kapsayan risk </a:t>
            </a:r>
            <a:r>
              <a:rPr lang="tr-TR" sz="2400" dirty="0" smtClean="0"/>
              <a:t>değerlendirmesi yapmalı.</a:t>
            </a:r>
            <a:br>
              <a:rPr lang="tr-TR" sz="2400" dirty="0" smtClean="0"/>
            </a:br>
            <a:r>
              <a:rPr lang="tr-TR" sz="2400" dirty="0"/>
              <a:t>	</a:t>
            </a:r>
            <a:r>
              <a:rPr lang="tr-TR" sz="2400" dirty="0" smtClean="0">
                <a:hlinkClick r:id="rId2" action="ppaction://hlinkfile"/>
              </a:rPr>
              <a:t>Örnek Risk Değerlendirme </a:t>
            </a:r>
            <a:br>
              <a:rPr lang="tr-TR" sz="2400" dirty="0" smtClean="0">
                <a:hlinkClick r:id="rId2" action="ppaction://hlinkfile"/>
              </a:rPr>
            </a:br>
            <a:r>
              <a:rPr lang="tr-TR" sz="2400" dirty="0" smtClean="0"/>
              <a:t>	</a:t>
            </a:r>
            <a:r>
              <a:rPr lang="tr-TR" sz="2400" dirty="0" smtClean="0">
                <a:hlinkClick r:id="rId3" action="ppaction://hlinkfile"/>
              </a:rPr>
              <a:t>Örnek Tehlike </a:t>
            </a:r>
            <a:r>
              <a:rPr lang="tr-TR" sz="2400" dirty="0">
                <a:hlinkClick r:id="rId3" action="ppaction://hlinkfile"/>
              </a:rPr>
              <a:t>U</a:t>
            </a:r>
            <a:r>
              <a:rPr lang="tr-TR" sz="2400" dirty="0" smtClean="0">
                <a:hlinkClick r:id="rId3" action="ppaction://hlinkfile"/>
              </a:rPr>
              <a:t>nsurları</a:t>
            </a:r>
            <a:r>
              <a:rPr lang="tr-TR" sz="2400" dirty="0">
                <a:hlinkClick r:id="rId3" action="ppaction://hlinkfile"/>
              </a:rPr>
              <a:t/>
            </a:r>
            <a:br>
              <a:rPr lang="tr-TR" sz="2400" dirty="0">
                <a:hlinkClick r:id="rId3" action="ppaction://hlinkfile"/>
              </a:rPr>
            </a:br>
            <a:endParaRPr lang="tr-TR" sz="2400" dirty="0"/>
          </a:p>
        </p:txBody>
      </p:sp>
      <p:pic>
        <p:nvPicPr>
          <p:cNvPr id="7" name="Resim 6" descr="KARABAĞLAR İLÇE MEM LOGOSUSONUN SONU.png"/>
          <p:cNvPicPr/>
          <p:nvPr/>
        </p:nvPicPr>
        <p:blipFill>
          <a:blip r:embed="rId4"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812234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KILAVUZ</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467544" y="908720"/>
            <a:ext cx="8352928" cy="4524315"/>
          </a:xfrm>
          <a:prstGeom prst="rect">
            <a:avLst/>
          </a:prstGeom>
        </p:spPr>
        <p:txBody>
          <a:bodyPr wrap="square">
            <a:spAutoFit/>
          </a:bodyPr>
          <a:lstStyle/>
          <a:p>
            <a:pPr algn="ctr"/>
            <a:r>
              <a:rPr lang="tr-TR" sz="2800" b="1" dirty="0" smtClean="0">
                <a:solidFill>
                  <a:srgbClr val="0070C0"/>
                </a:solidFill>
              </a:rPr>
              <a:t>TANIMLAR VE KISALTMALAR</a:t>
            </a:r>
          </a:p>
          <a:p>
            <a:pPr algn="just">
              <a:spcAft>
                <a:spcPts val="600"/>
              </a:spcAft>
            </a:pPr>
            <a:r>
              <a:rPr lang="tr-TR" sz="2400" b="1" dirty="0" smtClean="0">
                <a:solidFill>
                  <a:srgbClr val="FF0000"/>
                </a:solidFill>
              </a:rPr>
              <a:t>Kuruluş:</a:t>
            </a:r>
            <a:r>
              <a:rPr lang="tr-TR" sz="2400" b="1" dirty="0" smtClean="0"/>
              <a:t> Millî Eğitim Bakanlığına bağlı resmi ve özel okul </a:t>
            </a:r>
            <a:r>
              <a:rPr lang="tr-TR" sz="2400" dirty="0" smtClean="0"/>
              <a:t>ve kurumlar.</a:t>
            </a:r>
          </a:p>
          <a:p>
            <a:pPr algn="just">
              <a:spcAft>
                <a:spcPts val="600"/>
              </a:spcAft>
            </a:pPr>
            <a:r>
              <a:rPr lang="tr-TR" sz="2400" b="1" dirty="0" smtClean="0">
                <a:solidFill>
                  <a:srgbClr val="FF0000"/>
                </a:solidFill>
              </a:rPr>
              <a:t>Hijyen: </a:t>
            </a:r>
            <a:r>
              <a:rPr lang="tr-TR" sz="2400" b="1" dirty="0" smtClean="0"/>
              <a:t>Sağlığın korunması ve hastalıkların yayılmasını </a:t>
            </a:r>
            <a:r>
              <a:rPr lang="tr-TR" sz="2400" dirty="0" smtClean="0"/>
              <a:t>önlemeye yönelik uygulama ve şartlar.</a:t>
            </a:r>
          </a:p>
          <a:p>
            <a:pPr algn="just">
              <a:spcAft>
                <a:spcPts val="600"/>
              </a:spcAft>
            </a:pPr>
            <a:r>
              <a:rPr lang="tr-TR" sz="2400" b="1" dirty="0" smtClean="0">
                <a:solidFill>
                  <a:srgbClr val="FF0000"/>
                </a:solidFill>
              </a:rPr>
              <a:t>Sanitasyon: </a:t>
            </a:r>
            <a:r>
              <a:rPr lang="tr-TR" sz="2400" b="1" dirty="0" smtClean="0"/>
              <a:t>Sağlıklı bir yaşam için temizlikle ilgili alınan </a:t>
            </a:r>
            <a:r>
              <a:rPr lang="tr-TR" sz="2400" dirty="0" smtClean="0"/>
              <a:t>önlemlerin tümü.</a:t>
            </a:r>
          </a:p>
          <a:p>
            <a:pPr algn="just">
              <a:spcAft>
                <a:spcPts val="600"/>
              </a:spcAft>
            </a:pPr>
            <a:r>
              <a:rPr lang="tr-TR" sz="2400" b="1" dirty="0" smtClean="0">
                <a:solidFill>
                  <a:srgbClr val="FF0000"/>
                </a:solidFill>
              </a:rPr>
              <a:t>Vektör: </a:t>
            </a:r>
            <a:r>
              <a:rPr lang="tr-TR" sz="2400" b="1" dirty="0" smtClean="0"/>
              <a:t>Bir hastalık etkenini kaynağından alarak kendisi </a:t>
            </a:r>
            <a:r>
              <a:rPr lang="tr-TR" sz="2400" dirty="0" smtClean="0"/>
              <a:t>zarar görmeden bir başkaya taşıyan organizma</a:t>
            </a:r>
          </a:p>
          <a:p>
            <a:pPr algn="just">
              <a:spcAft>
                <a:spcPts val="600"/>
              </a:spcAft>
            </a:pPr>
            <a:r>
              <a:rPr lang="tr-TR" sz="2400" b="1" dirty="0" smtClean="0">
                <a:solidFill>
                  <a:srgbClr val="FF0000"/>
                </a:solidFill>
              </a:rPr>
              <a:t>Zoonotik: </a:t>
            </a:r>
            <a:r>
              <a:rPr lang="tr-TR" sz="2400" b="1" dirty="0" smtClean="0"/>
              <a:t>Hayvanlardan insanlara geçen ve </a:t>
            </a:r>
            <a:r>
              <a:rPr lang="tr-TR" sz="2400" dirty="0" smtClean="0"/>
              <a:t>insanlardan omurgalı hayvanlara geçen enfeksiyon hastalıkları.</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40</a:t>
            </a:fld>
            <a:endParaRPr lang="tr-TR"/>
          </a:p>
        </p:txBody>
      </p:sp>
      <p:sp>
        <p:nvSpPr>
          <p:cNvPr id="3" name="Başlık 2"/>
          <p:cNvSpPr>
            <a:spLocks noGrp="1"/>
          </p:cNvSpPr>
          <p:nvPr>
            <p:ph type="ctrTitle"/>
          </p:nvPr>
        </p:nvSpPr>
        <p:spPr>
          <a:xfrm>
            <a:off x="467544" y="620688"/>
            <a:ext cx="8424936" cy="5760640"/>
          </a:xfrm>
        </p:spPr>
        <p:txBody>
          <a:bodyPr>
            <a:noAutofit/>
          </a:bodyPr>
          <a:lstStyle/>
          <a:p>
            <a:pPr algn="l"/>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a:t>
            </a:r>
            <a:r>
              <a:rPr lang="tr-TR" sz="2400" dirty="0">
                <a:solidFill>
                  <a:srgbClr val="0000FF"/>
                </a:solidFill>
              </a:rPr>
              <a:t>Enfeksiyon Önleme ve Kontrol Eylem Planı/Planları </a:t>
            </a:r>
            <a:r>
              <a:rPr lang="tr-TR" sz="2400" dirty="0" smtClean="0"/>
              <a:t>hazırlanmalı. </a:t>
            </a:r>
            <a:br>
              <a:rPr lang="tr-TR" sz="2400" dirty="0" smtClean="0"/>
            </a:br>
            <a:r>
              <a:rPr lang="tr-TR" sz="2400" dirty="0"/>
              <a:t>	</a:t>
            </a:r>
            <a:r>
              <a:rPr lang="tr-TR" sz="2400" dirty="0">
                <a:hlinkClick r:id="rId2" action="ppaction://hlinkfile"/>
              </a:rPr>
              <a:t>Bu Planda;</a:t>
            </a:r>
            <a:br>
              <a:rPr lang="tr-TR" sz="2400" dirty="0">
                <a:hlinkClick r:id="rId2" action="ppaction://hlinkfile"/>
              </a:rPr>
            </a:br>
            <a:r>
              <a:rPr lang="tr-TR" sz="2000" dirty="0" smtClean="0"/>
              <a:t>a)  Kapasite kullanımı </a:t>
            </a:r>
            <a:r>
              <a:rPr lang="tr-TR" sz="2000" dirty="0"/>
              <a:t>ve KKD </a:t>
            </a:r>
            <a:r>
              <a:rPr lang="tr-TR" sz="2000" dirty="0" smtClean="0"/>
              <a:t>gereklilikleri belirtilmeli,</a:t>
            </a:r>
            <a:r>
              <a:rPr lang="tr-TR" sz="2000" dirty="0"/>
              <a:t/>
            </a:r>
            <a:br>
              <a:rPr lang="tr-TR" sz="2000" dirty="0"/>
            </a:br>
            <a:r>
              <a:rPr lang="tr-TR" sz="2000" dirty="0" smtClean="0"/>
              <a:t>b)  Uygun </a:t>
            </a:r>
            <a:r>
              <a:rPr lang="tr-TR" sz="2000" dirty="0"/>
              <a:t>temizlik ve dezenfeksiyon </a:t>
            </a:r>
            <a:r>
              <a:rPr lang="tr-TR" sz="2000" dirty="0" smtClean="0"/>
              <a:t>işlemleri yer almalı,</a:t>
            </a:r>
            <a:r>
              <a:rPr lang="tr-TR" sz="2000" dirty="0"/>
              <a:t/>
            </a:r>
            <a:br>
              <a:rPr lang="tr-TR" sz="2000" dirty="0"/>
            </a:br>
            <a:r>
              <a:rPr lang="tr-TR" sz="2000" dirty="0" smtClean="0"/>
              <a:t>c)  Tüm faaliyet planları özel gurupların erişebilirliğini sağlamalı,</a:t>
            </a:r>
            <a:br>
              <a:rPr lang="tr-TR" sz="2000" dirty="0" smtClean="0"/>
            </a:br>
            <a:r>
              <a:rPr lang="tr-TR" sz="2000" dirty="0" smtClean="0"/>
              <a:t>d)  Acil </a:t>
            </a:r>
            <a:r>
              <a:rPr lang="tr-TR" sz="2000" dirty="0"/>
              <a:t>durumlar haricinde ziyaretçi kabul edilmemesi ile ilgili bilgilendirme ve gerekli </a:t>
            </a:r>
            <a:r>
              <a:rPr lang="tr-TR" sz="2000" dirty="0" smtClean="0"/>
              <a:t>tedbirleri ile ilgili hususlar açıklanmalı,</a:t>
            </a:r>
            <a:r>
              <a:rPr lang="tr-TR" sz="2000" dirty="0"/>
              <a:t/>
            </a:r>
            <a:br>
              <a:rPr lang="tr-TR" sz="2000" dirty="0"/>
            </a:br>
            <a:r>
              <a:rPr lang="tr-TR" sz="2000" dirty="0" smtClean="0"/>
              <a:t>e)  Zorunlu </a:t>
            </a:r>
            <a:r>
              <a:rPr lang="tr-TR" sz="2000" dirty="0"/>
              <a:t>olmayan toplu etkinliklerin yapılmamasını, gerekli olan etkinliklerin uygun önlemler  alınarak </a:t>
            </a:r>
            <a:r>
              <a:rPr lang="tr-TR" sz="2000" dirty="0" smtClean="0"/>
              <a:t>kontrollü yapılmasını içermeli,</a:t>
            </a:r>
            <a:r>
              <a:rPr lang="tr-TR" sz="2000" dirty="0"/>
              <a:t/>
            </a:r>
            <a:br>
              <a:rPr lang="tr-TR" sz="2000" dirty="0"/>
            </a:br>
            <a:r>
              <a:rPr lang="tr-TR" sz="2000" dirty="0" smtClean="0"/>
              <a:t>f)  Öğrenciler </a:t>
            </a:r>
            <a:r>
              <a:rPr lang="tr-TR" sz="2000" dirty="0"/>
              <a:t>ve personelin devamsızlıklarının takip </a:t>
            </a:r>
            <a:r>
              <a:rPr lang="tr-TR" sz="2000" dirty="0" smtClean="0"/>
              <a:t>edilmeli, </a:t>
            </a:r>
            <a:r>
              <a:rPr lang="tr-TR" sz="2000" dirty="0"/>
              <a:t>devamsızlıklardaki artışların salgın hastalıklarla ilişkili olması halinde yapılacaklar </a:t>
            </a:r>
            <a:r>
              <a:rPr lang="tr-TR" sz="2000" dirty="0" smtClean="0"/>
              <a:t>belirlenmeli,</a:t>
            </a:r>
            <a:br>
              <a:rPr lang="tr-TR" sz="2000" dirty="0" smtClean="0"/>
            </a:br>
            <a:r>
              <a:rPr lang="tr-TR" sz="2000" dirty="0" smtClean="0"/>
              <a:t>g)  Salgın durumlarında semptomları olan hastaları tespit etmeye yönelik uygulamaları içermelidir.</a:t>
            </a:r>
            <a:endParaRPr lang="tr-TR" sz="2000" dirty="0"/>
          </a:p>
        </p:txBody>
      </p:sp>
      <p:pic>
        <p:nvPicPr>
          <p:cNvPr id="7" name="Resim 6" descr="KARABAĞLAR İLÇE MEM LOGOSUSONUN SONU.png"/>
          <p:cNvPicPr/>
          <p:nvPr/>
        </p:nvPicPr>
        <p:blipFill>
          <a:blip r:embed="rId3"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80073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41</a:t>
            </a:fld>
            <a:endParaRPr lang="tr-TR"/>
          </a:p>
        </p:txBody>
      </p:sp>
      <p:sp>
        <p:nvSpPr>
          <p:cNvPr id="3" name="Başlık 2"/>
          <p:cNvSpPr>
            <a:spLocks noGrp="1"/>
          </p:cNvSpPr>
          <p:nvPr>
            <p:ph type="ctrTitle"/>
          </p:nvPr>
        </p:nvSpPr>
        <p:spPr>
          <a:xfrm>
            <a:off x="467544" y="620688"/>
            <a:ext cx="8280920" cy="5760640"/>
          </a:xfrm>
        </p:spPr>
        <p:txBody>
          <a:bodyPr>
            <a:noAutofit/>
          </a:bodyPr>
          <a:lstStyle/>
          <a:p>
            <a:pPr algn="l"/>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a:t>
            </a:r>
            <a:r>
              <a:rPr lang="tr-TR" sz="2400" dirty="0">
                <a:solidFill>
                  <a:srgbClr val="0000FF"/>
                </a:solidFill>
              </a:rPr>
              <a:t>Kontrol Önlemleri Hiyerarşisi </a:t>
            </a:r>
            <a:r>
              <a:rPr lang="tr-TR" sz="2400" dirty="0" smtClean="0"/>
              <a:t>oluşturulmalı,</a:t>
            </a:r>
            <a:br>
              <a:rPr lang="tr-TR" sz="2400" dirty="0" smtClean="0"/>
            </a:br>
            <a:r>
              <a:rPr lang="tr-TR" sz="2400" dirty="0"/>
              <a:t/>
            </a:r>
            <a:br>
              <a:rPr lang="tr-TR" sz="2400" dirty="0"/>
            </a:br>
            <a:r>
              <a:rPr lang="tr-TR" sz="2400" dirty="0" smtClean="0"/>
              <a:t>a)  Semptomları </a:t>
            </a:r>
            <a:r>
              <a:rPr lang="tr-TR" sz="2400" dirty="0"/>
              <a:t>(belirtileri) olan kişilerin erken saptanmasını,</a:t>
            </a:r>
            <a:br>
              <a:rPr lang="tr-TR" sz="2400" dirty="0"/>
            </a:br>
            <a:r>
              <a:rPr lang="tr-TR" sz="2400" dirty="0" smtClean="0"/>
              <a:t>b)  Sağlık </a:t>
            </a:r>
            <a:r>
              <a:rPr lang="tr-TR" sz="2400" dirty="0"/>
              <a:t>otoritesine bildirilmesini/raporlanmasını;</a:t>
            </a:r>
            <a:br>
              <a:rPr lang="tr-TR" sz="2400" dirty="0"/>
            </a:br>
            <a:r>
              <a:rPr lang="tr-TR" sz="2400" dirty="0" smtClean="0"/>
              <a:t>c)  Kişilerin </a:t>
            </a:r>
            <a:r>
              <a:rPr lang="tr-TR" sz="2400" dirty="0"/>
              <a:t>erken izolasyonunu,</a:t>
            </a:r>
            <a:br>
              <a:rPr lang="tr-TR" sz="2400" dirty="0"/>
            </a:br>
            <a:r>
              <a:rPr lang="tr-TR" sz="2400" dirty="0" smtClean="0"/>
              <a:t>d)  Kişilerin </a:t>
            </a:r>
            <a:r>
              <a:rPr lang="tr-TR" sz="2400" dirty="0"/>
              <a:t>sağlık kuruluşuna nakledilmesi/naklinin sağlanmasını,</a:t>
            </a:r>
            <a:br>
              <a:rPr lang="tr-TR" sz="2400" dirty="0"/>
            </a:br>
            <a:r>
              <a:rPr lang="tr-TR" sz="2400" dirty="0" smtClean="0"/>
              <a:t>e)  Doğrulanmış </a:t>
            </a:r>
            <a:r>
              <a:rPr lang="tr-TR" sz="2400" dirty="0"/>
              <a:t>salgın hastalıklı  kişilerin iyileşmesini takiben sağlık otoritelerince belirlenen süre izolasyon sonrasında kuruluşa dönmesinin sağlanması,</a:t>
            </a:r>
            <a:br>
              <a:rPr lang="tr-TR" sz="2400" dirty="0"/>
            </a:b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876921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42</a:t>
            </a:fld>
            <a:endParaRPr lang="tr-TR"/>
          </a:p>
        </p:txBody>
      </p:sp>
      <p:sp>
        <p:nvSpPr>
          <p:cNvPr id="3" name="Başlık 2"/>
          <p:cNvSpPr>
            <a:spLocks noGrp="1"/>
          </p:cNvSpPr>
          <p:nvPr>
            <p:ph type="ctrTitle"/>
          </p:nvPr>
        </p:nvSpPr>
        <p:spPr>
          <a:xfrm>
            <a:off x="467544" y="620688"/>
            <a:ext cx="8280920" cy="5760640"/>
          </a:xfrm>
        </p:spPr>
        <p:txBody>
          <a:bodyPr>
            <a:noAutofit/>
          </a:bodyPr>
          <a:lstStyle/>
          <a:p>
            <a:pPr algn="l"/>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Kuruluşta</a:t>
            </a:r>
            <a:r>
              <a:rPr lang="tr-TR" sz="2400" dirty="0"/>
              <a:t>; aşağıdaki hususlar dâhil olmak üzere gerekli olan </a:t>
            </a:r>
            <a:r>
              <a:rPr lang="tr-TR" sz="2400" dirty="0">
                <a:solidFill>
                  <a:srgbClr val="0000FF"/>
                </a:solidFill>
              </a:rPr>
              <a:t>iç ve dış iletişim planlamaları </a:t>
            </a:r>
            <a:r>
              <a:rPr lang="tr-TR" sz="2400" dirty="0" smtClean="0"/>
              <a:t>oluşturulmalı.</a:t>
            </a:r>
            <a:br>
              <a:rPr lang="tr-TR" sz="2400" dirty="0" smtClean="0"/>
            </a:br>
            <a:r>
              <a:rPr lang="tr-TR" sz="2400" dirty="0"/>
              <a:t/>
            </a:r>
            <a:br>
              <a:rPr lang="tr-TR" sz="2400" dirty="0"/>
            </a:br>
            <a:r>
              <a:rPr lang="tr-TR" sz="2400" dirty="0"/>
              <a:t>a)   Ne ile </a:t>
            </a:r>
            <a:r>
              <a:rPr lang="tr-TR" sz="2400" dirty="0" smtClean="0"/>
              <a:t>ilgili (</a:t>
            </a:r>
            <a:r>
              <a:rPr lang="tr-TR" sz="2400" dirty="0"/>
              <a:t>hangi konuda) iletişim kuracağını,</a:t>
            </a:r>
            <a:br>
              <a:rPr lang="tr-TR" sz="2400" dirty="0"/>
            </a:br>
            <a:r>
              <a:rPr lang="tr-TR" sz="2400" dirty="0"/>
              <a:t>b)   Ne zaman iletişim kuracağını,</a:t>
            </a:r>
            <a:br>
              <a:rPr lang="tr-TR" sz="2400" dirty="0"/>
            </a:br>
            <a:r>
              <a:rPr lang="tr-TR" sz="2400" dirty="0"/>
              <a:t>c)   Kiminle iletişim kuracağını,</a:t>
            </a:r>
            <a:br>
              <a:rPr lang="tr-TR" sz="2400" dirty="0"/>
            </a:br>
            <a:r>
              <a:rPr lang="tr-TR" sz="2400" dirty="0"/>
              <a:t>d)   Nasıl iletişim kuracağını,</a:t>
            </a:r>
            <a:br>
              <a:rPr lang="tr-TR" sz="2400" dirty="0"/>
            </a:br>
            <a:r>
              <a:rPr lang="tr-TR" sz="2400" dirty="0"/>
              <a:t>e)   Kimin iletişim kuracağını</a:t>
            </a:r>
            <a:r>
              <a:rPr lang="tr-TR" sz="2400" dirty="0" smtClean="0"/>
              <a:t>.</a:t>
            </a:r>
            <a:br>
              <a:rPr lang="tr-TR" sz="2400" dirty="0" smtClean="0"/>
            </a:br>
            <a:r>
              <a:rPr lang="tr-TR" sz="2400" dirty="0"/>
              <a:t> </a:t>
            </a:r>
            <a:r>
              <a:rPr lang="tr-TR" sz="2400" dirty="0" smtClean="0"/>
              <a:t>      Belirlemelidir.</a:t>
            </a: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05532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43</a:t>
            </a:fld>
            <a:endParaRPr lang="tr-TR"/>
          </a:p>
        </p:txBody>
      </p:sp>
      <p:sp>
        <p:nvSpPr>
          <p:cNvPr id="3" name="Başlık 2"/>
          <p:cNvSpPr>
            <a:spLocks noGrp="1"/>
          </p:cNvSpPr>
          <p:nvPr>
            <p:ph type="ctrTitle"/>
          </p:nvPr>
        </p:nvSpPr>
        <p:spPr>
          <a:xfrm>
            <a:off x="467544" y="476672"/>
            <a:ext cx="8424936" cy="5904656"/>
          </a:xfrm>
        </p:spPr>
        <p:txBody>
          <a:bodyPr>
            <a:noAutofit/>
          </a:bodyPr>
          <a:lstStyle/>
          <a:p>
            <a:pPr algn="l"/>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Kuruluş</a:t>
            </a:r>
            <a:r>
              <a:rPr lang="tr-TR" sz="2400" dirty="0"/>
              <a:t>, </a:t>
            </a:r>
            <a:r>
              <a:rPr lang="tr-TR" sz="2400" dirty="0" smtClean="0"/>
              <a:t>  Hijyen</a:t>
            </a:r>
            <a:r>
              <a:rPr lang="tr-TR" sz="2400" dirty="0"/>
              <a:t>, </a:t>
            </a:r>
            <a:r>
              <a:rPr lang="tr-TR" sz="2400" dirty="0" smtClean="0"/>
              <a:t> enfeksiyon önleme  ve   kontrolünün </a:t>
            </a:r>
            <a:r>
              <a:rPr lang="tr-TR" sz="2400" dirty="0"/>
              <a:t>oluşturulması, uygulanması, sürekliliğinin sağlanması için ihtiyaç duyulan </a:t>
            </a:r>
            <a:r>
              <a:rPr lang="tr-TR" sz="2400" dirty="0">
                <a:solidFill>
                  <a:srgbClr val="0000FF"/>
                </a:solidFill>
              </a:rPr>
              <a:t>kaynakları tespit ve </a:t>
            </a:r>
            <a:r>
              <a:rPr lang="tr-TR" sz="2400" dirty="0" smtClean="0">
                <a:solidFill>
                  <a:srgbClr val="0000FF"/>
                </a:solidFill>
              </a:rPr>
              <a:t>temin </a:t>
            </a:r>
            <a:r>
              <a:rPr lang="tr-TR" sz="2400" dirty="0" smtClean="0"/>
              <a:t>etmeli.</a:t>
            </a:r>
            <a:br>
              <a:rPr lang="tr-TR" sz="2400" dirty="0" smtClean="0"/>
            </a:br>
            <a:r>
              <a:rPr lang="tr-TR" sz="2400" dirty="0" smtClean="0"/>
              <a:t> </a:t>
            </a:r>
            <a:r>
              <a:rPr lang="tr-TR" sz="2400" dirty="0"/>
              <a:t/>
            </a:r>
            <a:br>
              <a:rPr lang="tr-TR" sz="2400" dirty="0"/>
            </a:br>
            <a:r>
              <a:rPr lang="tr-TR" sz="2400" dirty="0"/>
              <a:t>     </a:t>
            </a:r>
            <a:r>
              <a:rPr lang="tr-TR" sz="2400" dirty="0" smtClean="0"/>
              <a:t>	Hijyen</a:t>
            </a:r>
            <a:r>
              <a:rPr lang="tr-TR" sz="2400" dirty="0"/>
              <a:t>, </a:t>
            </a:r>
            <a:r>
              <a:rPr lang="tr-TR" sz="2400" dirty="0" smtClean="0"/>
              <a:t> enfeksiyon  önleme </a:t>
            </a:r>
            <a:r>
              <a:rPr lang="tr-TR" sz="2400" dirty="0"/>
              <a:t>ve kontrolün sağlanmasının etkili şekilde uygulanması ile proseslerin işletilmesi ve kontrolü için </a:t>
            </a:r>
            <a:r>
              <a:rPr lang="tr-TR" sz="2400" dirty="0">
                <a:solidFill>
                  <a:srgbClr val="0000FF"/>
                </a:solidFill>
              </a:rPr>
              <a:t>sorumlu olacak yetkin kişi/kişileri </a:t>
            </a:r>
            <a:r>
              <a:rPr lang="tr-TR" sz="2400" dirty="0" smtClean="0">
                <a:solidFill>
                  <a:srgbClr val="0000FF"/>
                </a:solidFill>
              </a:rPr>
              <a:t>belirlenip ve görevlendirmeli.</a:t>
            </a:r>
            <a:br>
              <a:rPr lang="tr-TR" sz="2400" dirty="0" smtClean="0">
                <a:solidFill>
                  <a:srgbClr val="0000FF"/>
                </a:solidFill>
              </a:rPr>
            </a:br>
            <a:r>
              <a:rPr lang="tr-TR" sz="2400" dirty="0" smtClean="0"/>
              <a:t> </a:t>
            </a:r>
            <a:r>
              <a:rPr lang="tr-TR" sz="2400" dirty="0"/>
              <a:t/>
            </a:r>
            <a:br>
              <a:rPr lang="tr-TR" sz="2400" dirty="0"/>
            </a:br>
            <a:r>
              <a:rPr lang="tr-TR" sz="2400" dirty="0"/>
              <a:t>    </a:t>
            </a:r>
            <a:r>
              <a:rPr lang="tr-TR" sz="2400" dirty="0" smtClean="0"/>
              <a:t>	Kuruluş </a:t>
            </a:r>
            <a:r>
              <a:rPr lang="tr-TR" sz="2400" dirty="0"/>
              <a:t>tarafından belirlenen kuralların çalışanlar ve diğer kişilere bildirilmesi ve uygulanması </a:t>
            </a:r>
            <a:r>
              <a:rPr lang="tr-TR" sz="2400" dirty="0">
                <a:solidFill>
                  <a:srgbClr val="0000FF"/>
                </a:solidFill>
              </a:rPr>
              <a:t>güvence altına </a:t>
            </a:r>
            <a:r>
              <a:rPr lang="tr-TR" sz="2400" dirty="0" smtClean="0">
                <a:solidFill>
                  <a:srgbClr val="0000FF"/>
                </a:solidFill>
              </a:rPr>
              <a:t>alınmalı</a:t>
            </a:r>
            <a:r>
              <a:rPr lang="tr-TR" sz="2400" dirty="0" smtClean="0"/>
              <a:t>.</a:t>
            </a: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572748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44</a:t>
            </a:fld>
            <a:endParaRPr lang="tr-TR"/>
          </a:p>
        </p:txBody>
      </p:sp>
      <p:sp>
        <p:nvSpPr>
          <p:cNvPr id="3" name="Başlık 2"/>
          <p:cNvSpPr>
            <a:spLocks noGrp="1"/>
          </p:cNvSpPr>
          <p:nvPr>
            <p:ph type="ctrTitle"/>
          </p:nvPr>
        </p:nvSpPr>
        <p:spPr>
          <a:xfrm>
            <a:off x="467544" y="980728"/>
            <a:ext cx="8352928" cy="4176464"/>
          </a:xfrm>
        </p:spPr>
        <p:txBody>
          <a:bodyPr>
            <a:noAutofit/>
          </a:bodyPr>
          <a:lstStyle/>
          <a:p>
            <a:pPr algn="l"/>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a:t>
            </a:r>
            <a:r>
              <a:rPr lang="tr-TR" sz="2400" dirty="0"/>
              <a:t>Salgın </a:t>
            </a:r>
            <a:r>
              <a:rPr lang="tr-TR" sz="2400" dirty="0" smtClean="0"/>
              <a:t>  hastalık   dönemlerinde  (</a:t>
            </a:r>
            <a:r>
              <a:rPr lang="tr-TR" sz="2400" dirty="0"/>
              <a:t>COVID-19 vb.) </a:t>
            </a:r>
            <a:r>
              <a:rPr lang="tr-TR" sz="2400" dirty="0" smtClean="0"/>
              <a:t> kişilerin </a:t>
            </a:r>
            <a:r>
              <a:rPr lang="tr-TR" sz="2400" dirty="0"/>
              <a:t>kuruluşa </a:t>
            </a:r>
            <a:r>
              <a:rPr lang="tr-TR" sz="2400" dirty="0" smtClean="0"/>
              <a:t> girişleri  ile </a:t>
            </a:r>
            <a:r>
              <a:rPr lang="tr-TR" sz="2400" dirty="0"/>
              <a:t>ilgili belirlenen (ateş ölçümü vb.) kuralların uygulanması ve uygun olmayanların kuruluşa alınmayıp en yakın sağlık kuruluşuna sevki ile ilgili </a:t>
            </a:r>
            <a:r>
              <a:rPr lang="tr-TR" sz="2400" dirty="0">
                <a:solidFill>
                  <a:srgbClr val="0000FF"/>
                </a:solidFill>
              </a:rPr>
              <a:t>metot </a:t>
            </a:r>
            <a:r>
              <a:rPr lang="tr-TR" sz="2400" dirty="0" smtClean="0">
                <a:solidFill>
                  <a:srgbClr val="0000FF"/>
                </a:solidFill>
              </a:rPr>
              <a:t>belirlenmeli</a:t>
            </a:r>
            <a:r>
              <a:rPr lang="tr-TR" sz="2400" dirty="0" smtClean="0"/>
              <a:t>.</a:t>
            </a: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15662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45</a:t>
            </a:fld>
            <a:endParaRPr lang="tr-TR"/>
          </a:p>
        </p:txBody>
      </p:sp>
      <p:sp>
        <p:nvSpPr>
          <p:cNvPr id="3" name="Başlık 2"/>
          <p:cNvSpPr>
            <a:spLocks noGrp="1"/>
          </p:cNvSpPr>
          <p:nvPr>
            <p:ph type="ctrTitle"/>
          </p:nvPr>
        </p:nvSpPr>
        <p:spPr>
          <a:xfrm>
            <a:off x="683568" y="476672"/>
            <a:ext cx="7776864" cy="5904656"/>
          </a:xfrm>
        </p:spPr>
        <p:txBody>
          <a:bodyPr>
            <a:noAutofit/>
          </a:bodyPr>
          <a:lstStyle/>
          <a:p>
            <a:pPr algn="l"/>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a:t>
            </a:r>
            <a:r>
              <a:rPr lang="tr-TR" sz="2400" dirty="0"/>
              <a:t>Salgın hastalık dönemlerinde (COVID-19 vb.) hastalık kaynağının (virüs vb.) bulaş </a:t>
            </a:r>
            <a:r>
              <a:rPr lang="tr-TR" sz="2400" dirty="0" smtClean="0"/>
              <a:t>yolları  ve  önlenmesine  </a:t>
            </a:r>
            <a:r>
              <a:rPr lang="tr-TR" sz="2400" dirty="0"/>
              <a:t>yönelik </a:t>
            </a:r>
            <a:r>
              <a:rPr lang="tr-TR" sz="2400" dirty="0" smtClean="0"/>
              <a:t>çalışanların/öğrencilerin   düzenli  eğitimi</a:t>
            </a:r>
            <a:r>
              <a:rPr lang="tr-TR" sz="2400" dirty="0"/>
              <a:t>, </a:t>
            </a:r>
            <a:r>
              <a:rPr lang="tr-TR" sz="2400" dirty="0" smtClean="0"/>
              <a:t> uygun  hijyen  ve </a:t>
            </a:r>
            <a:r>
              <a:rPr lang="tr-TR" sz="2400" dirty="0"/>
              <a:t>sanitasyon şartları ile korunma önlemleri ve salgın hastalık </a:t>
            </a:r>
            <a:r>
              <a:rPr lang="tr-TR" sz="2400" dirty="0">
                <a:solidFill>
                  <a:srgbClr val="0000FF"/>
                </a:solidFill>
              </a:rPr>
              <a:t>farkındalığı </a:t>
            </a:r>
            <a:r>
              <a:rPr lang="tr-TR" sz="2400" dirty="0" smtClean="0">
                <a:solidFill>
                  <a:srgbClr val="0000FF"/>
                </a:solidFill>
              </a:rPr>
              <a:t>sağlanmalı</a:t>
            </a:r>
            <a:r>
              <a:rPr lang="tr-TR" sz="2400" dirty="0" smtClean="0"/>
              <a:t>.</a:t>
            </a: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02160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46</a:t>
            </a:fld>
            <a:endParaRPr lang="tr-TR"/>
          </a:p>
        </p:txBody>
      </p:sp>
      <p:sp>
        <p:nvSpPr>
          <p:cNvPr id="3" name="Başlık 2"/>
          <p:cNvSpPr>
            <a:spLocks noGrp="1"/>
          </p:cNvSpPr>
          <p:nvPr>
            <p:ph type="ctrTitle"/>
          </p:nvPr>
        </p:nvSpPr>
        <p:spPr>
          <a:xfrm>
            <a:off x="683568" y="476672"/>
            <a:ext cx="7776864" cy="5904656"/>
          </a:xfrm>
        </p:spPr>
        <p:txBody>
          <a:bodyPr>
            <a:noAutofit/>
          </a:bodyPr>
          <a:lstStyle/>
          <a:p>
            <a:pPr algn="l"/>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a:t>
            </a:r>
            <a:r>
              <a:rPr lang="tr-TR" sz="2400" dirty="0"/>
              <a:t>Kuruluş </a:t>
            </a:r>
            <a:r>
              <a:rPr lang="tr-TR" sz="2400" dirty="0" smtClean="0"/>
              <a:t> girişleri  </a:t>
            </a:r>
            <a:r>
              <a:rPr lang="tr-TR" sz="2400" dirty="0"/>
              <a:t>ve </a:t>
            </a:r>
            <a:r>
              <a:rPr lang="tr-TR" sz="2400" dirty="0" smtClean="0"/>
              <a:t> içerisinde  uygun  </a:t>
            </a:r>
            <a:r>
              <a:rPr lang="tr-TR" sz="2400" dirty="0"/>
              <a:t>yerlere salgın </a:t>
            </a:r>
            <a:r>
              <a:rPr lang="tr-TR" sz="2400" dirty="0" smtClean="0"/>
              <a:t>hastalık  dönemlerine  </a:t>
            </a:r>
            <a:r>
              <a:rPr lang="tr-TR" sz="2400" dirty="0"/>
              <a:t>özgü </a:t>
            </a:r>
            <a:r>
              <a:rPr lang="tr-TR" sz="2400" dirty="0" smtClean="0"/>
              <a:t> kurallar   (</a:t>
            </a:r>
            <a:r>
              <a:rPr lang="tr-TR" sz="2400" dirty="0"/>
              <a:t>sosyal mesafe, maske kullanımı, </a:t>
            </a:r>
            <a:r>
              <a:rPr lang="tr-TR" sz="2400" dirty="0" smtClean="0"/>
              <a:t>  el   temizliği   </a:t>
            </a:r>
            <a:r>
              <a:rPr lang="tr-TR" sz="2400" dirty="0"/>
              <a:t>ve </a:t>
            </a:r>
            <a:r>
              <a:rPr lang="tr-TR" sz="2400" dirty="0" smtClean="0"/>
              <a:t>   öğrencilerin  hangi   koşullarda </a:t>
            </a:r>
            <a:r>
              <a:rPr lang="tr-TR" sz="2400" dirty="0"/>
              <a:t>kuruluşa </a:t>
            </a:r>
            <a:r>
              <a:rPr lang="tr-TR" sz="2400" dirty="0" smtClean="0"/>
              <a:t>  gelmemesi   </a:t>
            </a:r>
            <a:r>
              <a:rPr lang="tr-TR" sz="2400" dirty="0"/>
              <a:t>gerektiğini </a:t>
            </a:r>
            <a:r>
              <a:rPr lang="tr-TR" sz="2400" dirty="0" smtClean="0"/>
              <a:t>  açıklayan</a:t>
            </a:r>
            <a:r>
              <a:rPr lang="tr-TR" sz="2400" dirty="0"/>
              <a:t>) </a:t>
            </a:r>
            <a:r>
              <a:rPr lang="tr-TR" sz="2400" dirty="0" smtClean="0"/>
              <a:t>  ile </a:t>
            </a:r>
            <a:r>
              <a:rPr lang="tr-TR" sz="2400" dirty="0"/>
              <a:t>enfeksiyon yayılmasını önlemenin yollarını açıklayan </a:t>
            </a:r>
            <a:r>
              <a:rPr lang="tr-TR" sz="2400" dirty="0">
                <a:solidFill>
                  <a:srgbClr val="0000FF"/>
                </a:solidFill>
              </a:rPr>
              <a:t>bilgilendirme amaçlı afişler, posterler, tabela, uyarı işaretleri vb. </a:t>
            </a:r>
            <a:r>
              <a:rPr lang="tr-TR" sz="2400" dirty="0" smtClean="0">
                <a:solidFill>
                  <a:srgbClr val="0000FF"/>
                </a:solidFill>
              </a:rPr>
              <a:t>asılmalı</a:t>
            </a:r>
            <a:r>
              <a:rPr lang="tr-TR" sz="2400" dirty="0" smtClean="0"/>
              <a:t>.</a:t>
            </a: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263414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47</a:t>
            </a:fld>
            <a:endParaRPr lang="tr-TR"/>
          </a:p>
        </p:txBody>
      </p:sp>
      <p:sp>
        <p:nvSpPr>
          <p:cNvPr id="3" name="Başlık 2"/>
          <p:cNvSpPr>
            <a:spLocks noGrp="1"/>
          </p:cNvSpPr>
          <p:nvPr>
            <p:ph type="ctrTitle"/>
          </p:nvPr>
        </p:nvSpPr>
        <p:spPr>
          <a:xfrm>
            <a:off x="539552" y="476672"/>
            <a:ext cx="8136904" cy="5904656"/>
          </a:xfrm>
        </p:spPr>
        <p:txBody>
          <a:bodyPr>
            <a:noAutofit/>
          </a:bodyPr>
          <a:lstStyle/>
          <a:p>
            <a:pPr algn="l"/>
            <a:r>
              <a:rPr lang="tr-TR" sz="2400" dirty="0"/>
              <a:t/>
            </a:r>
            <a:br>
              <a:rPr lang="tr-TR" sz="2400" dirty="0"/>
            </a:br>
            <a:r>
              <a:rPr lang="tr-TR" sz="2400" dirty="0" smtClean="0"/>
              <a:t>	</a:t>
            </a:r>
            <a:r>
              <a:rPr lang="tr-TR" sz="2400" b="1" dirty="0" smtClean="0"/>
              <a:t> 3.3. HAZIRLIK </a:t>
            </a:r>
            <a:r>
              <a:rPr lang="tr-TR" sz="2400" dirty="0"/>
              <a:t>	</a:t>
            </a:r>
            <a:r>
              <a:rPr lang="tr-TR" sz="2400" dirty="0" smtClean="0"/>
              <a:t/>
            </a:r>
            <a:br>
              <a:rPr lang="tr-TR" sz="2400" dirty="0" smtClean="0"/>
            </a:br>
            <a:r>
              <a:rPr lang="tr-TR" sz="2400" dirty="0" smtClean="0"/>
              <a:t>	</a:t>
            </a:r>
            <a:r>
              <a:rPr lang="tr-TR" sz="2000" dirty="0" smtClean="0"/>
              <a:t>Salgın </a:t>
            </a:r>
            <a:r>
              <a:rPr lang="tr-TR" sz="2000" dirty="0"/>
              <a:t>hastalık (COVID-19 vb.) belirtileri gösteren kişilere yapılacak işlemler ile ilgili asgari olarak aşağıda belirtilen adımları içeren bir </a:t>
            </a:r>
            <a:r>
              <a:rPr lang="tr-TR" sz="2000" dirty="0">
                <a:solidFill>
                  <a:srgbClr val="0000FF"/>
                </a:solidFill>
              </a:rPr>
              <a:t>eylem planı (BBÖ) </a:t>
            </a:r>
            <a:r>
              <a:rPr lang="tr-TR" sz="2000" dirty="0"/>
              <a:t>ya da yöntem </a:t>
            </a:r>
            <a:r>
              <a:rPr lang="tr-TR" sz="2000" dirty="0" smtClean="0"/>
              <a:t>belirlenmeli.</a:t>
            </a:r>
            <a:br>
              <a:rPr lang="tr-TR" sz="2000" dirty="0" smtClean="0"/>
            </a:br>
            <a:r>
              <a:rPr lang="tr-TR" sz="2000" dirty="0" smtClean="0"/>
              <a:t/>
            </a:r>
            <a:br>
              <a:rPr lang="tr-TR" sz="2000" dirty="0" smtClean="0"/>
            </a:br>
            <a:r>
              <a:rPr lang="tr-TR" sz="2000" dirty="0"/>
              <a:t>	</a:t>
            </a:r>
            <a:r>
              <a:rPr lang="tr-TR" sz="2000" dirty="0" smtClean="0"/>
              <a:t> </a:t>
            </a:r>
            <a:r>
              <a:rPr lang="tr-TR" sz="2000" b="1" dirty="0">
                <a:solidFill>
                  <a:srgbClr val="0000FF"/>
                </a:solidFill>
              </a:rPr>
              <a:t>BBÖ </a:t>
            </a:r>
            <a:r>
              <a:rPr lang="tr-TR" sz="2000" b="1" dirty="0" smtClean="0">
                <a:solidFill>
                  <a:srgbClr val="0000FF"/>
                </a:solidFill>
              </a:rPr>
              <a:t>Planlaması;</a:t>
            </a:r>
            <a:r>
              <a:rPr lang="tr-TR" sz="2000" b="1" dirty="0">
                <a:solidFill>
                  <a:srgbClr val="0000FF"/>
                </a:solidFill>
              </a:rPr>
              <a:t/>
            </a:r>
            <a:br>
              <a:rPr lang="tr-TR" sz="2000" b="1" dirty="0">
                <a:solidFill>
                  <a:srgbClr val="0000FF"/>
                </a:solidFill>
              </a:rPr>
            </a:br>
            <a:r>
              <a:rPr lang="tr-TR" sz="2000" dirty="0">
                <a:solidFill>
                  <a:srgbClr val="0000FF"/>
                </a:solidFill>
              </a:rPr>
              <a:t>a)</a:t>
            </a:r>
            <a:r>
              <a:rPr lang="tr-TR" sz="2000" dirty="0"/>
              <a:t>  Salgın hastalık belirtileri (ateş, öksürük, burun akıntısı, solunum sıkıntısı vb.) olan veya temaslısı olan öğretmen, öğrenci ya da çalışanlara uygun KKD (tıbbi maske vb.) kullanımı ve izolasyonunu </a:t>
            </a:r>
            <a:r>
              <a:rPr lang="tr-TR" sz="2000" dirty="0" smtClean="0"/>
              <a:t>içermeli,</a:t>
            </a:r>
            <a:r>
              <a:rPr lang="tr-TR" sz="2000" dirty="0"/>
              <a:t/>
            </a:r>
            <a:br>
              <a:rPr lang="tr-TR" sz="2000" dirty="0"/>
            </a:br>
            <a:r>
              <a:rPr lang="tr-TR" sz="2000" dirty="0">
                <a:solidFill>
                  <a:srgbClr val="0000FF"/>
                </a:solidFill>
              </a:rPr>
              <a:t>b)</a:t>
            </a:r>
            <a:r>
              <a:rPr lang="tr-TR" sz="2000" dirty="0"/>
              <a:t>  BBÖ planı ve kontrolün sağlanmasında etkili şekilde uygulanma için sorumlu olacak yetkin kişi/kişilerin yer almasını </a:t>
            </a:r>
            <a:r>
              <a:rPr lang="tr-TR" sz="2000" dirty="0" smtClean="0"/>
              <a:t>içermeli,</a:t>
            </a:r>
            <a:r>
              <a:rPr lang="tr-TR" sz="2000" dirty="0"/>
              <a:t/>
            </a:r>
            <a:br>
              <a:rPr lang="tr-TR" sz="2000" dirty="0"/>
            </a:br>
            <a:r>
              <a:rPr lang="tr-TR" sz="2000" dirty="0">
                <a:solidFill>
                  <a:srgbClr val="0000FF"/>
                </a:solidFill>
              </a:rPr>
              <a:t>c)</a:t>
            </a:r>
            <a:r>
              <a:rPr lang="tr-TR" sz="2000" dirty="0"/>
              <a:t>  </a:t>
            </a:r>
            <a:r>
              <a:rPr lang="tr-TR" sz="2000" dirty="0" smtClean="0"/>
              <a:t>Salgın </a:t>
            </a:r>
            <a:r>
              <a:rPr lang="tr-TR" sz="2000" dirty="0"/>
              <a:t>hastalık belirtisi veya temaslısı olan öğretmen, öğrenci ya da çalışanların yakınlarına, İletişim planlamasına uygun olarak bilgilendirme yapılmasını </a:t>
            </a:r>
            <a:r>
              <a:rPr lang="tr-TR" sz="2000" dirty="0" smtClean="0"/>
              <a:t>içermeli,</a:t>
            </a:r>
            <a:br>
              <a:rPr lang="tr-TR" sz="2000" dirty="0" smtClean="0"/>
            </a:br>
            <a:r>
              <a:rPr lang="tr-TR" sz="2000" dirty="0" smtClean="0">
                <a:solidFill>
                  <a:srgbClr val="0000FF"/>
                </a:solidFill>
              </a:rPr>
              <a:t>d</a:t>
            </a:r>
            <a:r>
              <a:rPr lang="tr-TR" sz="2000" dirty="0">
                <a:solidFill>
                  <a:srgbClr val="0070C0"/>
                </a:solidFill>
              </a:rPr>
              <a:t>)</a:t>
            </a:r>
            <a:r>
              <a:rPr lang="tr-TR" sz="2000" dirty="0"/>
              <a:t>  İletişim planlamasına uygun olarak kontrollü şekilde sağlık kuruluşlarına yönlendirmeyi </a:t>
            </a:r>
            <a:r>
              <a:rPr lang="tr-TR" sz="2000" dirty="0" smtClean="0"/>
              <a:t>içermeli,</a:t>
            </a:r>
            <a:endParaRPr lang="tr-TR" sz="20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070564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48</a:t>
            </a:fld>
            <a:endParaRPr lang="tr-TR"/>
          </a:p>
        </p:txBody>
      </p:sp>
      <p:sp>
        <p:nvSpPr>
          <p:cNvPr id="3" name="Başlık 2"/>
          <p:cNvSpPr>
            <a:spLocks noGrp="1"/>
          </p:cNvSpPr>
          <p:nvPr>
            <p:ph type="ctrTitle"/>
          </p:nvPr>
        </p:nvSpPr>
        <p:spPr>
          <a:xfrm>
            <a:off x="683568" y="476672"/>
            <a:ext cx="7776864" cy="5904656"/>
          </a:xfrm>
        </p:spPr>
        <p:txBody>
          <a:bodyPr>
            <a:noAutofit/>
          </a:bodyPr>
          <a:lstStyle/>
          <a:p>
            <a:pPr algn="l"/>
            <a:r>
              <a:rPr lang="tr-TR" sz="2400" dirty="0"/>
              <a:t/>
            </a:r>
            <a:br>
              <a:rPr lang="tr-TR" sz="2400" dirty="0"/>
            </a:br>
            <a:r>
              <a:rPr lang="tr-TR" sz="2400" dirty="0" smtClean="0"/>
              <a:t>	</a:t>
            </a:r>
            <a:r>
              <a:rPr lang="tr-TR" sz="2400" b="1" dirty="0" smtClean="0"/>
              <a:t> 3.3. HAZIRLIK </a:t>
            </a:r>
            <a:r>
              <a:rPr lang="tr-TR" sz="2400" dirty="0"/>
              <a:t>	</a:t>
            </a:r>
            <a:r>
              <a:rPr lang="tr-TR" sz="2400" dirty="0" smtClean="0"/>
              <a:t/>
            </a:r>
            <a:br>
              <a:rPr lang="tr-TR" sz="2400" dirty="0" smtClean="0"/>
            </a:br>
            <a:r>
              <a:rPr lang="tr-TR" sz="2000" dirty="0" smtClean="0">
                <a:solidFill>
                  <a:srgbClr val="0000FF"/>
                </a:solidFill>
              </a:rPr>
              <a:t>e</a:t>
            </a:r>
            <a:r>
              <a:rPr lang="tr-TR" sz="2000" dirty="0">
                <a:solidFill>
                  <a:srgbClr val="0000FF"/>
                </a:solidFill>
              </a:rPr>
              <a:t>)</a:t>
            </a:r>
            <a:r>
              <a:rPr lang="tr-TR" sz="2000" dirty="0"/>
              <a:t>  Salgın hastalık belirtisi gösteren kişi ve temaslılarca kullanılan alanların sağlık </a:t>
            </a:r>
            <a:r>
              <a:rPr lang="tr-TR" sz="2000" dirty="0" smtClean="0"/>
              <a:t>  otoritelerinde   </a:t>
            </a:r>
            <a:r>
              <a:rPr lang="tr-TR" sz="2000" dirty="0"/>
              <a:t>belirtilen şekilde boşaltılması, dezenfeksiyonu ve havalandırmasını </a:t>
            </a:r>
            <a:r>
              <a:rPr lang="tr-TR" sz="2000" dirty="0" smtClean="0"/>
              <a:t>içermeli,</a:t>
            </a:r>
            <a:br>
              <a:rPr lang="tr-TR" sz="2000" dirty="0" smtClean="0"/>
            </a:br>
            <a:r>
              <a:rPr lang="tr-TR" sz="2000" dirty="0" smtClean="0">
                <a:solidFill>
                  <a:srgbClr val="0000FF"/>
                </a:solidFill>
              </a:rPr>
              <a:t>f</a:t>
            </a:r>
            <a:r>
              <a:rPr lang="tr-TR" sz="2000" dirty="0">
                <a:solidFill>
                  <a:srgbClr val="0000FF"/>
                </a:solidFill>
              </a:rPr>
              <a:t>)  </a:t>
            </a:r>
            <a:r>
              <a:rPr lang="tr-TR" sz="2000" dirty="0"/>
              <a:t>Salgın hastalık semptomları olan bir kişi ile ilgilenirken, uygun ek KKD</a:t>
            </a:r>
            <a:r>
              <a:rPr lang="tr-TR" sz="2000" dirty="0" smtClean="0"/>
              <a:t>’ ler </a:t>
            </a:r>
            <a:r>
              <a:rPr lang="tr-TR" sz="2000" dirty="0"/>
              <a:t>(maske, göz koruması, eldiven ve önlük, elbise vb.) kullanılmasını </a:t>
            </a:r>
            <a:r>
              <a:rPr lang="tr-TR" sz="2000" dirty="0" smtClean="0"/>
              <a:t>içermeli,</a:t>
            </a:r>
            <a:br>
              <a:rPr lang="tr-TR" sz="2000" dirty="0" smtClean="0"/>
            </a:br>
            <a:r>
              <a:rPr lang="tr-TR" sz="2000" dirty="0" smtClean="0">
                <a:solidFill>
                  <a:srgbClr val="0000FF"/>
                </a:solidFill>
              </a:rPr>
              <a:t>g</a:t>
            </a:r>
            <a:r>
              <a:rPr lang="tr-TR" sz="2000" dirty="0">
                <a:solidFill>
                  <a:srgbClr val="0000FF"/>
                </a:solidFill>
              </a:rPr>
              <a:t>)</a:t>
            </a:r>
            <a:r>
              <a:rPr lang="tr-TR" sz="2000" dirty="0"/>
              <a:t> Müdahale sonrası KKD</a:t>
            </a:r>
            <a:r>
              <a:rPr lang="tr-TR" sz="2000" dirty="0" smtClean="0"/>
              <a:t>’ lerin </a:t>
            </a:r>
            <a:r>
              <a:rPr lang="tr-TR" sz="2000" dirty="0"/>
              <a:t>uygun şekilde (Örneğin COVID-19 için, ilk önce eldivenler ve elbisenin çıkarılması, el hijyeni yapılması, sonra göz koruması çıkarılması en son maskenin çıkarılması ve hemen sabun ve su veya alkol bazlı el antiseptiği ile ellerin temizlenmesi vb.) çıkarılmasını </a:t>
            </a:r>
            <a:r>
              <a:rPr lang="tr-TR" sz="2000" dirty="0" smtClean="0"/>
              <a:t>içermeli,</a:t>
            </a:r>
            <a:r>
              <a:rPr lang="tr-TR" sz="2000" dirty="0"/>
              <a:t/>
            </a:r>
            <a:br>
              <a:rPr lang="tr-TR" sz="2000" dirty="0"/>
            </a:br>
            <a:r>
              <a:rPr lang="tr-TR" sz="2000" dirty="0"/>
              <a:t> </a:t>
            </a:r>
            <a:r>
              <a:rPr lang="tr-TR" sz="2000" dirty="0">
                <a:solidFill>
                  <a:srgbClr val="0000FF"/>
                </a:solidFill>
              </a:rPr>
              <a:t>h</a:t>
            </a:r>
            <a:r>
              <a:rPr lang="tr-TR" sz="2000" dirty="0" smtClean="0">
                <a:solidFill>
                  <a:srgbClr val="0000FF"/>
                </a:solidFill>
              </a:rPr>
              <a:t>)</a:t>
            </a:r>
            <a:r>
              <a:rPr lang="tr-TR" sz="2000" dirty="0" smtClean="0"/>
              <a:t>  Salgın </a:t>
            </a:r>
            <a:r>
              <a:rPr lang="tr-TR" sz="2000" dirty="0"/>
              <a:t>hastalık belirtileri olan kişinin vücut sıvılarıyla temas eden eldivenleri ve diğer tek kullanımlık eşyaları tıbbi atık olarak kabul edilerek uygun şekilde bertaraf edilmesini </a:t>
            </a:r>
            <a:r>
              <a:rPr lang="tr-TR" sz="2000" dirty="0" smtClean="0"/>
              <a:t>içermeli,</a:t>
            </a:r>
            <a:endParaRPr lang="tr-TR" sz="20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12689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49</a:t>
            </a:fld>
            <a:endParaRPr lang="tr-TR"/>
          </a:p>
        </p:txBody>
      </p:sp>
      <p:sp>
        <p:nvSpPr>
          <p:cNvPr id="3" name="Başlık 2"/>
          <p:cNvSpPr>
            <a:spLocks noGrp="1"/>
          </p:cNvSpPr>
          <p:nvPr>
            <p:ph type="ctrTitle"/>
          </p:nvPr>
        </p:nvSpPr>
        <p:spPr>
          <a:xfrm>
            <a:off x="971600" y="476672"/>
            <a:ext cx="7488832" cy="5544616"/>
          </a:xfrm>
        </p:spPr>
        <p:txBody>
          <a:bodyPr>
            <a:noAutofit/>
          </a:bodyPr>
          <a:lstStyle/>
          <a:p>
            <a:pPr algn="l"/>
            <a:r>
              <a:rPr lang="tr-TR" sz="2800" b="1" dirty="0" smtClean="0">
                <a:solidFill>
                  <a:srgbClr val="FF0000"/>
                </a:solidFill>
              </a:rPr>
              <a:t>              </a:t>
            </a:r>
            <a:r>
              <a:rPr lang="tr-TR" sz="2400" dirty="0"/>
              <a:t/>
            </a:r>
            <a:br>
              <a:rPr lang="tr-TR" sz="2400" dirty="0"/>
            </a:br>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Salgın </a:t>
            </a:r>
            <a:r>
              <a:rPr lang="tr-TR" sz="2400" dirty="0"/>
              <a:t>hastalık (COVID-19 vb.) şüpheli vakaların </a:t>
            </a:r>
            <a:r>
              <a:rPr lang="tr-TR" sz="2400" dirty="0">
                <a:solidFill>
                  <a:srgbClr val="0000FF"/>
                </a:solidFill>
              </a:rPr>
              <a:t>tahliyesi/transferi ile ilgili yöntem </a:t>
            </a:r>
            <a:r>
              <a:rPr lang="tr-TR" sz="2400" dirty="0" smtClean="0"/>
              <a:t>belirlenmeli.</a:t>
            </a:r>
            <a:br>
              <a:rPr lang="tr-TR" sz="2400" dirty="0" smtClean="0"/>
            </a:br>
            <a:r>
              <a:rPr lang="tr-TR" sz="2400" dirty="0"/>
              <a:t/>
            </a:r>
            <a:br>
              <a:rPr lang="tr-TR" sz="2400" dirty="0"/>
            </a:br>
            <a:r>
              <a:rPr lang="tr-TR" sz="2400" dirty="0"/>
              <a:t>	Hasta kişinin olası temaslılarının </a:t>
            </a:r>
            <a:r>
              <a:rPr lang="tr-TR" sz="2400" dirty="0" smtClean="0"/>
              <a:t>saptanması ve </a:t>
            </a:r>
            <a:r>
              <a:rPr lang="tr-TR" sz="2400" dirty="0"/>
              <a:t>yönetimi, sağlık otoritesinin </a:t>
            </a:r>
            <a:r>
              <a:rPr lang="tr-TR" sz="2400" dirty="0" smtClean="0"/>
              <a:t>talimatlarına uygun </a:t>
            </a:r>
            <a:r>
              <a:rPr lang="tr-TR" sz="2400" dirty="0"/>
              <a:t>olarak yapılacağı </a:t>
            </a:r>
            <a:r>
              <a:rPr lang="tr-TR" sz="2400" dirty="0" smtClean="0"/>
              <a:t>güvence altına alınmalı.</a:t>
            </a: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90673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KILAVUZ</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467544" y="908720"/>
            <a:ext cx="8352928" cy="5493812"/>
          </a:xfrm>
          <a:prstGeom prst="rect">
            <a:avLst/>
          </a:prstGeom>
        </p:spPr>
        <p:txBody>
          <a:bodyPr wrap="square">
            <a:spAutoFit/>
          </a:bodyPr>
          <a:lstStyle/>
          <a:p>
            <a:pPr algn="ctr"/>
            <a:r>
              <a:rPr lang="tr-TR" sz="2800" b="1" dirty="0" smtClean="0">
                <a:solidFill>
                  <a:srgbClr val="0070C0"/>
                </a:solidFill>
              </a:rPr>
              <a:t>TANIMLAR VE KISALTMALAR</a:t>
            </a:r>
          </a:p>
          <a:p>
            <a:pPr algn="just">
              <a:spcAft>
                <a:spcPts val="600"/>
              </a:spcAft>
            </a:pPr>
            <a:r>
              <a:rPr lang="tr-TR" sz="2400" b="1" dirty="0" smtClean="0">
                <a:solidFill>
                  <a:srgbClr val="FF0000"/>
                </a:solidFill>
              </a:rPr>
              <a:t>Dezenfeksiyon: </a:t>
            </a:r>
            <a:r>
              <a:rPr lang="tr-TR" sz="2400" b="1" dirty="0" smtClean="0"/>
              <a:t>Cansız cisimler üzerinde bulunan ve insanlarda </a:t>
            </a:r>
            <a:r>
              <a:rPr lang="tr-TR" sz="2400" dirty="0" smtClean="0"/>
              <a:t>hastalık yapan mikroorganizmaların çoğunlukla kimyasal yöntemler veya sıcaklık etkisi ileortamdan uzaklaştırılması.</a:t>
            </a:r>
            <a:endParaRPr lang="tr-TR" sz="2400" b="1" dirty="0" smtClean="0">
              <a:solidFill>
                <a:srgbClr val="FF0000"/>
              </a:solidFill>
            </a:endParaRPr>
          </a:p>
          <a:p>
            <a:pPr algn="just">
              <a:spcAft>
                <a:spcPts val="600"/>
              </a:spcAft>
            </a:pPr>
            <a:r>
              <a:rPr lang="tr-TR" sz="2400" b="1" dirty="0" smtClean="0">
                <a:solidFill>
                  <a:srgbClr val="FF0000"/>
                </a:solidFill>
              </a:rPr>
              <a:t>Dezenfektan: </a:t>
            </a:r>
            <a:r>
              <a:rPr lang="tr-TR" sz="2400" b="1" dirty="0" smtClean="0"/>
              <a:t>Dezenfeksiyon işleminde kullanılan maddeler.</a:t>
            </a:r>
          </a:p>
          <a:p>
            <a:pPr algn="just">
              <a:spcAft>
                <a:spcPts val="600"/>
              </a:spcAft>
            </a:pPr>
            <a:r>
              <a:rPr lang="tr-TR" sz="2400" b="1" dirty="0" smtClean="0">
                <a:solidFill>
                  <a:srgbClr val="FF0000"/>
                </a:solidFill>
              </a:rPr>
              <a:t>Antiseptik: </a:t>
            </a:r>
            <a:r>
              <a:rPr lang="tr-TR" sz="2400" b="1" dirty="0" smtClean="0"/>
              <a:t>Antisepsi için kullanılan kimyasal maddeler.</a:t>
            </a:r>
          </a:p>
          <a:p>
            <a:pPr algn="just">
              <a:spcAft>
                <a:spcPts val="600"/>
              </a:spcAft>
            </a:pPr>
            <a:r>
              <a:rPr lang="tr-TR" sz="2400" b="1" dirty="0" smtClean="0">
                <a:solidFill>
                  <a:srgbClr val="FF0000"/>
                </a:solidFill>
              </a:rPr>
              <a:t>Kontamine: </a:t>
            </a:r>
            <a:r>
              <a:rPr lang="tr-TR" sz="2400" b="1" dirty="0" smtClean="0"/>
              <a:t>Bulaşmış, kirlenmiş.</a:t>
            </a:r>
          </a:p>
          <a:p>
            <a:pPr algn="just">
              <a:spcAft>
                <a:spcPts val="600"/>
              </a:spcAft>
            </a:pPr>
            <a:r>
              <a:rPr lang="tr-TR" sz="2400" b="1" dirty="0" smtClean="0">
                <a:solidFill>
                  <a:srgbClr val="FF0000"/>
                </a:solidFill>
              </a:rPr>
              <a:t>BBÖ: </a:t>
            </a:r>
            <a:r>
              <a:rPr lang="tr-TR" sz="2400" b="1" dirty="0" smtClean="0"/>
              <a:t>Bulaş bazlı önlemler.</a:t>
            </a:r>
          </a:p>
          <a:p>
            <a:pPr algn="just">
              <a:spcAft>
                <a:spcPts val="600"/>
              </a:spcAft>
            </a:pPr>
            <a:r>
              <a:rPr lang="tr-TR" sz="2400" b="1" dirty="0" smtClean="0">
                <a:solidFill>
                  <a:srgbClr val="FF0000"/>
                </a:solidFill>
              </a:rPr>
              <a:t>SEKÖ: </a:t>
            </a:r>
            <a:r>
              <a:rPr lang="tr-TR" sz="2400" b="1" dirty="0" smtClean="0"/>
              <a:t>Standart enfeksiyon kontrol önlemleri</a:t>
            </a:r>
          </a:p>
          <a:p>
            <a:pPr algn="just">
              <a:spcAft>
                <a:spcPts val="600"/>
              </a:spcAft>
            </a:pPr>
            <a:r>
              <a:rPr lang="tr-TR" sz="2400" b="1" dirty="0" smtClean="0">
                <a:solidFill>
                  <a:srgbClr val="FF0000"/>
                </a:solidFill>
              </a:rPr>
              <a:t>KKD: </a:t>
            </a:r>
            <a:r>
              <a:rPr lang="tr-TR" sz="2400" b="1" dirty="0" smtClean="0"/>
              <a:t>Kişisel koruyucu donanım.</a:t>
            </a:r>
          </a:p>
          <a:p>
            <a:pPr algn="just"/>
            <a:endParaRPr lang="tr-TR" sz="2400" b="1" dirty="0" smtClean="0"/>
          </a:p>
          <a:p>
            <a:pPr algn="just"/>
            <a:endParaRPr lang="tr-TR" sz="2400" b="1" dirty="0" smtClean="0"/>
          </a:p>
          <a:p>
            <a:pPr algn="just"/>
            <a:endParaRPr lang="tr-TR" sz="2400" b="1" dirty="0" smtClean="0"/>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50</a:t>
            </a:fld>
            <a:endParaRPr lang="tr-TR"/>
          </a:p>
        </p:txBody>
      </p:sp>
      <p:sp>
        <p:nvSpPr>
          <p:cNvPr id="3" name="Başlık 2"/>
          <p:cNvSpPr>
            <a:spLocks noGrp="1"/>
          </p:cNvSpPr>
          <p:nvPr>
            <p:ph type="ctrTitle"/>
          </p:nvPr>
        </p:nvSpPr>
        <p:spPr>
          <a:xfrm>
            <a:off x="827584" y="476672"/>
            <a:ext cx="7848872" cy="5328592"/>
          </a:xfrm>
        </p:spPr>
        <p:txBody>
          <a:bodyPr>
            <a:noAutofit/>
          </a:bodyPr>
          <a:lstStyle/>
          <a:p>
            <a:pPr algn="l"/>
            <a:r>
              <a:rPr lang="tr-TR" sz="2400" dirty="0"/>
              <a:t/>
            </a:r>
            <a:br>
              <a:rPr lang="tr-TR" sz="2400" dirty="0"/>
            </a:br>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a:t>
            </a:r>
            <a:r>
              <a:rPr lang="tr-TR" sz="2400" dirty="0"/>
              <a:t>Eğitim faaliyetine başlamadan önce ve belirlenmiş periyotlarda </a:t>
            </a:r>
            <a:r>
              <a:rPr lang="tr-TR" sz="2400" dirty="0">
                <a:solidFill>
                  <a:srgbClr val="0000FF"/>
                </a:solidFill>
              </a:rPr>
              <a:t>binaların genel temizliğinin </a:t>
            </a:r>
            <a:r>
              <a:rPr lang="tr-TR" sz="2400" dirty="0"/>
              <a:t>su ve deterjanla yapılarak genel hijyenin sağlanması ile ilgili </a:t>
            </a:r>
            <a:r>
              <a:rPr lang="tr-TR" sz="2400" dirty="0">
                <a:solidFill>
                  <a:srgbClr val="0000FF"/>
                </a:solidFill>
              </a:rPr>
              <a:t>planlama ve kontrol yöntemi </a:t>
            </a:r>
            <a:r>
              <a:rPr lang="tr-TR" sz="2400" dirty="0" smtClean="0"/>
              <a:t>belirlenmeli.</a:t>
            </a: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101842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51</a:t>
            </a:fld>
            <a:endParaRPr lang="tr-TR"/>
          </a:p>
        </p:txBody>
      </p:sp>
      <p:sp>
        <p:nvSpPr>
          <p:cNvPr id="3" name="Başlık 2"/>
          <p:cNvSpPr>
            <a:spLocks noGrp="1"/>
          </p:cNvSpPr>
          <p:nvPr>
            <p:ph type="ctrTitle"/>
          </p:nvPr>
        </p:nvSpPr>
        <p:spPr>
          <a:xfrm>
            <a:off x="827584" y="476672"/>
            <a:ext cx="7704856" cy="5544616"/>
          </a:xfrm>
        </p:spPr>
        <p:txBody>
          <a:bodyPr>
            <a:noAutofit/>
          </a:bodyPr>
          <a:lstStyle/>
          <a:p>
            <a:pPr algn="l"/>
            <a:r>
              <a:rPr lang="tr-TR" sz="2400" dirty="0"/>
              <a:t/>
            </a:r>
            <a:br>
              <a:rPr lang="tr-TR" sz="2400" dirty="0"/>
            </a:br>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a:t>
            </a:r>
            <a:r>
              <a:rPr lang="tr-TR" sz="2400" dirty="0"/>
              <a:t>Salgın hastalıklar (COVID-19 vb.) kapsamında alınacak önlemler kuruluşun varsa </a:t>
            </a:r>
            <a:r>
              <a:rPr lang="tr-TR" sz="2400" dirty="0">
                <a:solidFill>
                  <a:srgbClr val="0000FF"/>
                </a:solidFill>
              </a:rPr>
              <a:t>web sayfasında </a:t>
            </a:r>
            <a:r>
              <a:rPr lang="tr-TR" sz="2400" dirty="0" smtClean="0">
                <a:solidFill>
                  <a:srgbClr val="0000FF"/>
                </a:solidFill>
              </a:rPr>
              <a:t>yayımlanmalı</a:t>
            </a:r>
            <a:r>
              <a:rPr lang="tr-TR" sz="2400" dirty="0" smtClean="0"/>
              <a:t>.</a:t>
            </a:r>
            <a:br>
              <a:rPr lang="tr-TR" sz="2400" dirty="0" smtClean="0"/>
            </a:br>
            <a:r>
              <a:rPr lang="tr-TR" sz="2400" dirty="0"/>
              <a:t/>
            </a:r>
            <a:br>
              <a:rPr lang="tr-TR" sz="2400" dirty="0"/>
            </a:br>
            <a:r>
              <a:rPr lang="tr-TR" sz="2400" dirty="0" smtClean="0"/>
              <a:t>	Eğitim </a:t>
            </a:r>
            <a:r>
              <a:rPr lang="tr-TR" sz="2400" dirty="0"/>
              <a:t>öğretim faaliyetleri başlamadan önce salgın hastalıklar ile ilgili uygulamalar konusunda </a:t>
            </a:r>
            <a:r>
              <a:rPr lang="tr-TR" sz="2400" dirty="0">
                <a:solidFill>
                  <a:srgbClr val="0000FF"/>
                </a:solidFill>
              </a:rPr>
              <a:t>velilere</a:t>
            </a:r>
            <a:r>
              <a:rPr lang="tr-TR" sz="2400" dirty="0"/>
              <a:t> (e-okul, </a:t>
            </a:r>
            <a:r>
              <a:rPr lang="tr-TR" sz="2400" dirty="0" smtClean="0"/>
              <a:t/>
            </a:r>
            <a:br>
              <a:rPr lang="tr-TR" sz="2400" dirty="0" smtClean="0"/>
            </a:br>
            <a:r>
              <a:rPr lang="tr-TR" sz="2400" dirty="0" smtClean="0"/>
              <a:t>e-posta</a:t>
            </a:r>
            <a:r>
              <a:rPr lang="tr-TR" sz="2400" dirty="0"/>
              <a:t>, SMS vb. iletişim kanalları ile) </a:t>
            </a:r>
            <a:r>
              <a:rPr lang="tr-TR" sz="2400" dirty="0">
                <a:solidFill>
                  <a:srgbClr val="0000FF"/>
                </a:solidFill>
              </a:rPr>
              <a:t>bilgilendirilme yapılması </a:t>
            </a:r>
            <a:r>
              <a:rPr lang="tr-TR" sz="2400" dirty="0" smtClean="0">
                <a:solidFill>
                  <a:srgbClr val="0000FF"/>
                </a:solidFill>
              </a:rPr>
              <a:t>sağlanmalı.</a:t>
            </a:r>
            <a:endParaRPr lang="tr-TR" sz="2400" dirty="0">
              <a:solidFill>
                <a:srgbClr val="0000FF"/>
              </a:solidFill>
            </a:endParaRP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3985183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52</a:t>
            </a:fld>
            <a:endParaRPr lang="tr-TR"/>
          </a:p>
        </p:txBody>
      </p:sp>
      <p:sp>
        <p:nvSpPr>
          <p:cNvPr id="3" name="Başlık 2"/>
          <p:cNvSpPr>
            <a:spLocks noGrp="1"/>
          </p:cNvSpPr>
          <p:nvPr>
            <p:ph type="ctrTitle"/>
          </p:nvPr>
        </p:nvSpPr>
        <p:spPr>
          <a:xfrm>
            <a:off x="611560" y="836712"/>
            <a:ext cx="8280920" cy="5904656"/>
          </a:xfrm>
        </p:spPr>
        <p:txBody>
          <a:bodyPr>
            <a:noAutofit/>
          </a:bodyPr>
          <a:lstStyle/>
          <a:p>
            <a:pPr algn="l"/>
            <a:r>
              <a:rPr lang="tr-TR" sz="2400" dirty="0" smtClean="0"/>
              <a:t>	Eğitim </a:t>
            </a:r>
            <a:r>
              <a:rPr lang="tr-TR" sz="2400" dirty="0"/>
              <a:t>öğretim faaliyetleri başlamadan önce salgın hastalıklar (COVID-19 vb.) kapsamında alınan önlemler ve kuruluş şartlarının ilgili taraflara (veliler, öğrenciler vb.) </a:t>
            </a:r>
            <a:r>
              <a:rPr lang="tr-TR" sz="2400" dirty="0">
                <a:solidFill>
                  <a:srgbClr val="0000FF"/>
                </a:solidFill>
              </a:rPr>
              <a:t>bildirilmesi ve anlaşılması güvence altına </a:t>
            </a:r>
            <a:r>
              <a:rPr lang="tr-TR" sz="2400" dirty="0" smtClean="0">
                <a:solidFill>
                  <a:srgbClr val="0000FF"/>
                </a:solidFill>
              </a:rPr>
              <a:t>alınmalı</a:t>
            </a:r>
            <a:r>
              <a:rPr lang="tr-TR" sz="2400" dirty="0" smtClean="0"/>
              <a:t>. </a:t>
            </a:r>
            <a:br>
              <a:rPr lang="tr-TR" sz="2400" dirty="0" smtClean="0"/>
            </a:br>
            <a:r>
              <a:rPr lang="tr-TR" sz="2400" dirty="0" smtClean="0"/>
              <a:t>(Örneğin</a:t>
            </a:r>
            <a:r>
              <a:rPr lang="tr-TR" sz="2400" dirty="0"/>
              <a:t>; Bilgilendirme ve Taahhütname Formu, öğrenci-veli sözleşmeleri vb.)</a:t>
            </a:r>
            <a:br>
              <a:rPr lang="tr-TR" sz="2400" dirty="0"/>
            </a:br>
            <a:r>
              <a:rPr lang="tr-TR" sz="2400" b="1" dirty="0">
                <a:solidFill>
                  <a:srgbClr val="0000FF"/>
                </a:solidFill>
              </a:rPr>
              <a:t>Uygulanan yöntem;</a:t>
            </a:r>
            <a:br>
              <a:rPr lang="tr-TR" sz="2400" b="1" dirty="0">
                <a:solidFill>
                  <a:srgbClr val="0000FF"/>
                </a:solidFill>
              </a:rPr>
            </a:br>
            <a:r>
              <a:rPr lang="tr-TR" sz="2200" dirty="0">
                <a:solidFill>
                  <a:srgbClr val="0000FF"/>
                </a:solidFill>
              </a:rPr>
              <a:t>a)</a:t>
            </a:r>
            <a:r>
              <a:rPr lang="tr-TR" sz="2200" dirty="0"/>
              <a:t> Çeşitli salgın hastalık semptomları (ateş, öksürük, burun akıntısı, solunum sıkıntısı, ishal vb.) gösteren öğrencilerin kuruluşa gönderilmemesi, kurulaşa bilgi verilmesi ve sağlık kuruluşlarına yönlendirilmesini </a:t>
            </a:r>
            <a:r>
              <a:rPr lang="tr-TR" sz="2200" dirty="0" smtClean="0"/>
              <a:t>içermeli,</a:t>
            </a:r>
            <a:r>
              <a:rPr lang="tr-TR" sz="2200" dirty="0"/>
              <a:t/>
            </a:r>
            <a:br>
              <a:rPr lang="tr-TR" sz="2200" dirty="0"/>
            </a:br>
            <a:r>
              <a:rPr lang="tr-TR" sz="2200" dirty="0">
                <a:solidFill>
                  <a:srgbClr val="0000FF"/>
                </a:solidFill>
              </a:rPr>
              <a:t>b) </a:t>
            </a:r>
            <a:r>
              <a:rPr lang="tr-TR" sz="2200" dirty="0"/>
              <a:t>Aile içerisinde salgın hastalık (COVID-19 vb.) belirtisi (ateş, öksürük, burun akıntısı, solunum sıkıntısı gibi) ya da tanısı alan, temaslısı olan kişi bulunması durumunda kuruluşa ivedilikle bilgi verilmesi ve öğrencilerin kuruluşa gönderilmemesini </a:t>
            </a:r>
            <a:r>
              <a:rPr lang="tr-TR" sz="2200" dirty="0" smtClean="0"/>
              <a:t>içermeli,</a:t>
            </a:r>
            <a:r>
              <a:rPr lang="tr-TR" sz="2200" dirty="0"/>
              <a:t/>
            </a:r>
            <a:br>
              <a:rPr lang="tr-TR" sz="2200" dirty="0"/>
            </a:br>
            <a:endParaRPr lang="tr-TR" sz="22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7654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53</a:t>
            </a:fld>
            <a:endParaRPr lang="tr-TR"/>
          </a:p>
        </p:txBody>
      </p:sp>
      <p:sp>
        <p:nvSpPr>
          <p:cNvPr id="3" name="Başlık 2"/>
          <p:cNvSpPr>
            <a:spLocks noGrp="1"/>
          </p:cNvSpPr>
          <p:nvPr>
            <p:ph type="ctrTitle"/>
          </p:nvPr>
        </p:nvSpPr>
        <p:spPr>
          <a:xfrm>
            <a:off x="539552" y="476672"/>
            <a:ext cx="8136904" cy="5904656"/>
          </a:xfrm>
        </p:spPr>
        <p:txBody>
          <a:bodyPr>
            <a:noAutofit/>
          </a:bodyPr>
          <a:lstStyle/>
          <a:p>
            <a:pPr algn="l"/>
            <a:r>
              <a:rPr lang="tr-TR" sz="2400" dirty="0" smtClean="0"/>
              <a:t>	</a:t>
            </a:r>
            <a:r>
              <a:rPr lang="tr-TR" sz="2400" b="1" dirty="0" smtClean="0"/>
              <a:t> 3.1. HAZIRLIK </a:t>
            </a:r>
            <a:r>
              <a:rPr lang="tr-TR" sz="2400" dirty="0"/>
              <a:t>	</a:t>
            </a:r>
            <a:r>
              <a:rPr lang="tr-TR" sz="2400" dirty="0" smtClean="0"/>
              <a:t/>
            </a:r>
            <a:br>
              <a:rPr lang="tr-TR" sz="2400" dirty="0" smtClean="0"/>
            </a:br>
            <a:r>
              <a:rPr lang="tr-TR" sz="2200" dirty="0">
                <a:solidFill>
                  <a:srgbClr val="0000FF"/>
                </a:solidFill>
              </a:rPr>
              <a:t>c)  </a:t>
            </a:r>
            <a:r>
              <a:rPr lang="tr-TR" sz="2200" dirty="0"/>
              <a:t>Öğrencilerin bırakılması ve alınması sırasında personel ve velilerin salgın hastalık dönemi önlemlerine (sosyal mesafe kuralları, maske kullanımı vb.) uymasını </a:t>
            </a:r>
            <a:r>
              <a:rPr lang="tr-TR" sz="2200" dirty="0" smtClean="0"/>
              <a:t>içermeli,</a:t>
            </a:r>
            <a:r>
              <a:rPr lang="tr-TR" sz="2200" dirty="0"/>
              <a:t/>
            </a:r>
            <a:br>
              <a:rPr lang="tr-TR" sz="2200" dirty="0"/>
            </a:br>
            <a:r>
              <a:rPr lang="tr-TR" sz="2200" dirty="0">
                <a:solidFill>
                  <a:srgbClr val="0000FF"/>
                </a:solidFill>
              </a:rPr>
              <a:t>d) </a:t>
            </a:r>
            <a:r>
              <a:rPr lang="tr-TR" sz="2200" dirty="0"/>
              <a:t>Mümkünse her gün aynı velinin öğrenciyi alması ve bırakmasını </a:t>
            </a:r>
            <a:r>
              <a:rPr lang="tr-TR" sz="2200" dirty="0" smtClean="0"/>
              <a:t>içermeli,</a:t>
            </a:r>
            <a:r>
              <a:rPr lang="tr-TR" sz="2200" dirty="0"/>
              <a:t/>
            </a:r>
            <a:br>
              <a:rPr lang="tr-TR" sz="2200" dirty="0"/>
            </a:br>
            <a:r>
              <a:rPr lang="tr-TR" sz="2200" dirty="0">
                <a:solidFill>
                  <a:srgbClr val="0000FF"/>
                </a:solidFill>
              </a:rPr>
              <a:t>e) </a:t>
            </a:r>
            <a:r>
              <a:rPr lang="tr-TR" sz="2200" dirty="0"/>
              <a:t>Salgın hastalık dönemlerine özgü riskli gruplarda yer alan (büyükanne/büyükbaba gibi 65 yaş üstü kişiler veya altta yatan hastalığı olanlar vb.) kişilerin öğrencileri bırakıp almamasını </a:t>
            </a:r>
            <a:r>
              <a:rPr lang="tr-TR" sz="2200" dirty="0" smtClean="0"/>
              <a:t>içermeli,</a:t>
            </a:r>
            <a:r>
              <a:rPr lang="tr-TR" sz="2200" dirty="0"/>
              <a:t/>
            </a:r>
            <a:br>
              <a:rPr lang="tr-TR" sz="2200" dirty="0"/>
            </a:br>
            <a:r>
              <a:rPr lang="tr-TR" sz="2200" dirty="0">
                <a:solidFill>
                  <a:srgbClr val="0000FF"/>
                </a:solidFill>
              </a:rPr>
              <a:t>f) </a:t>
            </a:r>
            <a:r>
              <a:rPr lang="tr-TR" sz="2200" dirty="0"/>
              <a:t>Kuruluşa giriş/çıkış saatlerinde öğrencilerin veliler tarafından kuruluş dışında teslim alınıp bırakılmasını </a:t>
            </a:r>
            <a:r>
              <a:rPr lang="tr-TR" sz="2200" dirty="0" smtClean="0"/>
              <a:t>içermeli,</a:t>
            </a:r>
            <a:r>
              <a:rPr lang="tr-TR" sz="2200" dirty="0"/>
              <a:t/>
            </a:r>
            <a:br>
              <a:rPr lang="tr-TR" sz="2200" dirty="0"/>
            </a:br>
            <a:r>
              <a:rPr lang="tr-TR" sz="2200" dirty="0" smtClean="0"/>
              <a:t/>
            </a:r>
            <a:br>
              <a:rPr lang="tr-TR" sz="2200" dirty="0" smtClean="0"/>
            </a:br>
            <a:r>
              <a:rPr lang="tr-TR" sz="2200" dirty="0"/>
              <a:t>	</a:t>
            </a:r>
            <a:r>
              <a:rPr lang="tr-TR" sz="2200" dirty="0" smtClean="0"/>
              <a:t>Belirlenen </a:t>
            </a:r>
            <a:r>
              <a:rPr lang="tr-TR" sz="2200" dirty="0"/>
              <a:t>yöntem ve ortaya konan </a:t>
            </a:r>
            <a:r>
              <a:rPr lang="tr-TR" sz="2200" dirty="0" smtClean="0"/>
              <a:t>şartların, </a:t>
            </a:r>
            <a:r>
              <a:rPr lang="tr-TR" sz="2200" dirty="0"/>
              <a:t>uygulamaların sürekliliği, kontrol altına </a:t>
            </a:r>
            <a:r>
              <a:rPr lang="tr-TR" sz="2200" dirty="0" smtClean="0"/>
              <a:t>almalıdır.</a:t>
            </a:r>
            <a:endParaRPr lang="tr-TR" sz="22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55515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54</a:t>
            </a:fld>
            <a:endParaRPr lang="tr-TR"/>
          </a:p>
        </p:txBody>
      </p:sp>
      <p:sp>
        <p:nvSpPr>
          <p:cNvPr id="3" name="Başlık 2"/>
          <p:cNvSpPr>
            <a:spLocks noGrp="1"/>
          </p:cNvSpPr>
          <p:nvPr>
            <p:ph type="ctrTitle"/>
          </p:nvPr>
        </p:nvSpPr>
        <p:spPr>
          <a:xfrm>
            <a:off x="611560" y="476672"/>
            <a:ext cx="8064896" cy="5040560"/>
          </a:xfrm>
        </p:spPr>
        <p:txBody>
          <a:bodyPr>
            <a:noAutofit/>
          </a:bodyPr>
          <a:lstStyle/>
          <a:p>
            <a:pPr algn="l"/>
            <a:r>
              <a:rPr lang="tr-TR" sz="2800" b="1" dirty="0" smtClean="0">
                <a:solidFill>
                  <a:srgbClr val="FF0000"/>
                </a:solidFill>
              </a:rPr>
              <a:t/>
            </a:r>
            <a:br>
              <a:rPr lang="tr-TR" sz="2800" b="1" dirty="0" smtClean="0">
                <a:solidFill>
                  <a:srgbClr val="FF0000"/>
                </a:solidFill>
              </a:rPr>
            </a:br>
            <a:r>
              <a:rPr lang="tr-TR" sz="2400" dirty="0"/>
              <a:t/>
            </a:r>
            <a:br>
              <a:rPr lang="tr-TR" sz="2400" dirty="0"/>
            </a:br>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a:t>
            </a:r>
            <a:r>
              <a:rPr lang="tr-TR" sz="2200" dirty="0" smtClean="0"/>
              <a:t>Kuruluş </a:t>
            </a:r>
            <a:r>
              <a:rPr lang="tr-TR" sz="2200" dirty="0"/>
              <a:t>girişlerine personel, öğrenci, veli, ziyaretçilerin el hijyenini sağlayabilmeleri için gerekli altyapı (uygun noktalarda el yıkama imkânı, mümkün olmadığı noktalarda ve alanlarda </a:t>
            </a:r>
            <a:r>
              <a:rPr lang="tr-TR" sz="2200" dirty="0">
                <a:solidFill>
                  <a:srgbClr val="0000FF"/>
                </a:solidFill>
              </a:rPr>
              <a:t>%70 alkol bazlı antiseptik madde</a:t>
            </a:r>
            <a:r>
              <a:rPr lang="tr-TR" sz="2200" dirty="0"/>
              <a:t> vb.) </a:t>
            </a:r>
            <a:r>
              <a:rPr lang="tr-TR" sz="2200" dirty="0" smtClean="0"/>
              <a:t>sağlamalı.</a:t>
            </a:r>
            <a:endParaRPr lang="tr-TR" sz="22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615929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55</a:t>
            </a:fld>
            <a:endParaRPr lang="tr-TR"/>
          </a:p>
        </p:txBody>
      </p:sp>
      <p:sp>
        <p:nvSpPr>
          <p:cNvPr id="3" name="Başlık 2"/>
          <p:cNvSpPr>
            <a:spLocks noGrp="1"/>
          </p:cNvSpPr>
          <p:nvPr>
            <p:ph type="ctrTitle"/>
          </p:nvPr>
        </p:nvSpPr>
        <p:spPr>
          <a:xfrm>
            <a:off x="611560" y="476672"/>
            <a:ext cx="8064896" cy="5904656"/>
          </a:xfrm>
        </p:spPr>
        <p:txBody>
          <a:bodyPr>
            <a:noAutofit/>
          </a:bodyPr>
          <a:lstStyle/>
          <a:p>
            <a:pPr algn="l"/>
            <a:r>
              <a:rPr lang="tr-TR" sz="2800" b="1" dirty="0" smtClean="0">
                <a:solidFill>
                  <a:srgbClr val="FF0000"/>
                </a:solidFill>
              </a:rPr>
              <a:t/>
            </a:r>
            <a:br>
              <a:rPr lang="tr-TR" sz="2800" b="1" dirty="0" smtClean="0">
                <a:solidFill>
                  <a:srgbClr val="FF0000"/>
                </a:solidFill>
              </a:rPr>
            </a:br>
            <a:r>
              <a:rPr lang="tr-TR" sz="2400" dirty="0" smtClean="0"/>
              <a:t>	</a:t>
            </a:r>
            <a:r>
              <a:rPr lang="tr-TR" sz="2400" b="1" dirty="0" smtClean="0"/>
              <a:t> 3.1. HAZIRLIK </a:t>
            </a:r>
            <a:r>
              <a:rPr lang="tr-TR" sz="2400" dirty="0"/>
              <a:t>	</a:t>
            </a:r>
            <a:r>
              <a:rPr lang="tr-TR" sz="2400" dirty="0" smtClean="0"/>
              <a:t/>
            </a:r>
            <a:br>
              <a:rPr lang="tr-TR" sz="2400" dirty="0" smtClean="0"/>
            </a:br>
            <a:r>
              <a:rPr lang="tr-TR" sz="2400" dirty="0" smtClean="0"/>
              <a:t>	</a:t>
            </a:r>
            <a:r>
              <a:rPr lang="tr-TR" sz="2200" dirty="0" smtClean="0"/>
              <a:t>Kuruluş </a:t>
            </a:r>
            <a:r>
              <a:rPr lang="tr-TR" sz="2200" dirty="0"/>
              <a:t>girişlerine personel, öğrenci, veli, ziyaretçilerin el hijyenini sağlayabilmeleri için gerekli altyapı (uygun noktalarda el yıkama imkânı, mümkün olmadığı noktalarda ve alanlarda %70 alkol bazlı antiseptik madde vb.) </a:t>
            </a:r>
            <a:r>
              <a:rPr lang="tr-TR" sz="2200" dirty="0" smtClean="0"/>
              <a:t>sağlamalı.</a:t>
            </a:r>
            <a:br>
              <a:rPr lang="tr-TR" sz="2200" dirty="0" smtClean="0"/>
            </a:br>
            <a:r>
              <a:rPr lang="tr-TR" sz="2200" dirty="0" smtClean="0"/>
              <a:t/>
            </a:r>
            <a:br>
              <a:rPr lang="tr-TR" sz="2200" dirty="0" smtClean="0"/>
            </a:br>
            <a:r>
              <a:rPr lang="tr-TR" sz="2200" dirty="0" smtClean="0"/>
              <a:t>a</a:t>
            </a:r>
            <a:r>
              <a:rPr lang="tr-TR" sz="2200" dirty="0"/>
              <a:t>) Salgın hastalık (COVID-19 vb.) durumlarında, kuruluşta bulunan herkesin </a:t>
            </a:r>
            <a:r>
              <a:rPr lang="tr-TR" sz="2200" dirty="0" err="1" smtClean="0"/>
              <a:t>KKD’leri</a:t>
            </a:r>
            <a:r>
              <a:rPr lang="tr-TR" sz="2200" dirty="0" smtClean="0"/>
              <a:t> kullanımı için gerekli önlemler, (</a:t>
            </a:r>
            <a:r>
              <a:rPr lang="tr-TR" sz="2200" dirty="0" smtClean="0">
                <a:solidFill>
                  <a:srgbClr val="0000FF"/>
                </a:solidFill>
              </a:rPr>
              <a:t>maskesi olmayanlar için bina girişinde maske bulundurulması </a:t>
            </a:r>
            <a:r>
              <a:rPr lang="tr-TR" sz="2200" dirty="0" smtClean="0"/>
              <a:t>vb.) alınmalı,</a:t>
            </a:r>
            <a:br>
              <a:rPr lang="tr-TR" sz="2200" dirty="0" smtClean="0"/>
            </a:br>
            <a:r>
              <a:rPr lang="tr-TR" sz="2200" dirty="0"/>
              <a:t/>
            </a:r>
            <a:br>
              <a:rPr lang="tr-TR" sz="2200" dirty="0"/>
            </a:br>
            <a:r>
              <a:rPr lang="tr-TR" sz="2200" dirty="0" smtClean="0"/>
              <a:t>b) Salgın </a:t>
            </a:r>
            <a:r>
              <a:rPr lang="tr-TR" sz="2200" dirty="0"/>
              <a:t>hastalık (COVID-19 vb.) durumlarında, kuruluşta bulunan herkesin </a:t>
            </a:r>
            <a:r>
              <a:rPr lang="tr-TR" sz="2200" dirty="0" err="1"/>
              <a:t>KKD’leri</a:t>
            </a:r>
            <a:r>
              <a:rPr lang="tr-TR" sz="2200" dirty="0"/>
              <a:t> kuralına uygun kullanımı (maske nemlendikçe ya da kirlendikçe değiştirilmesi vb.) için gerekli bilgilendirme ve kontroller </a:t>
            </a:r>
            <a:r>
              <a:rPr lang="tr-TR" sz="2200" dirty="0" smtClean="0"/>
              <a:t>uygulanmalı,</a:t>
            </a:r>
            <a:r>
              <a:rPr lang="tr-TR" sz="2200" dirty="0"/>
              <a:t/>
            </a:r>
            <a:br>
              <a:rPr lang="tr-TR" sz="2200" dirty="0"/>
            </a:br>
            <a:endParaRPr lang="tr-TR" sz="22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643022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56</a:t>
            </a:fld>
            <a:endParaRPr lang="tr-TR"/>
          </a:p>
        </p:txBody>
      </p:sp>
      <p:sp>
        <p:nvSpPr>
          <p:cNvPr id="3" name="Başlık 2"/>
          <p:cNvSpPr>
            <a:spLocks noGrp="1"/>
          </p:cNvSpPr>
          <p:nvPr>
            <p:ph type="ctrTitle"/>
          </p:nvPr>
        </p:nvSpPr>
        <p:spPr>
          <a:xfrm>
            <a:off x="611560" y="476672"/>
            <a:ext cx="8064896" cy="5904656"/>
          </a:xfrm>
        </p:spPr>
        <p:txBody>
          <a:bodyPr>
            <a:noAutofit/>
          </a:bodyPr>
          <a:lstStyle/>
          <a:p>
            <a:pPr algn="l"/>
            <a:r>
              <a:rPr lang="tr-TR" sz="2400" dirty="0" smtClean="0"/>
              <a:t>	</a:t>
            </a:r>
            <a:r>
              <a:rPr lang="tr-TR" sz="2400" b="1" dirty="0" smtClean="0"/>
              <a:t> 3.1. HAZIRLIK </a:t>
            </a:r>
            <a:r>
              <a:rPr lang="tr-TR" sz="2400" dirty="0"/>
              <a:t>	</a:t>
            </a:r>
            <a:r>
              <a:rPr lang="tr-TR" sz="2400" dirty="0" smtClean="0"/>
              <a:t/>
            </a:r>
            <a:br>
              <a:rPr lang="tr-TR" sz="2400" dirty="0" smtClean="0"/>
            </a:br>
            <a:r>
              <a:rPr lang="tr-TR" sz="2200" dirty="0" smtClean="0"/>
              <a:t>c</a:t>
            </a:r>
            <a:r>
              <a:rPr lang="tr-TR" sz="2200" dirty="0"/>
              <a:t>) Salgın hastalık (COVID-19 vb.) durumlarında, kuruluşta bulunanların KKD değiştirirken dikkat edilmesi gereken hususlar konusunda (yeni maske takılırken ve sonrasında el antiseptiği kullanılması vb.) bilgilendirme ve kontroller uygulanmalı</a:t>
            </a:r>
            <a:r>
              <a:rPr lang="tr-TR" sz="2200" dirty="0" smtClean="0"/>
              <a:t>,</a:t>
            </a:r>
            <a:br>
              <a:rPr lang="tr-TR" sz="2200" dirty="0" smtClean="0"/>
            </a:br>
            <a:r>
              <a:rPr lang="tr-TR" sz="2200" dirty="0"/>
              <a:t/>
            </a:r>
            <a:br>
              <a:rPr lang="tr-TR" sz="2200" dirty="0"/>
            </a:br>
            <a:r>
              <a:rPr lang="tr-TR" sz="2200" dirty="0"/>
              <a:t>d) Kuruluşta tüm alanların (</a:t>
            </a:r>
            <a:r>
              <a:rPr lang="tr-TR" sz="2200" dirty="0">
                <a:solidFill>
                  <a:srgbClr val="0000FF"/>
                </a:solidFill>
              </a:rPr>
              <a:t>sınıflara, koridorlara </a:t>
            </a:r>
            <a:r>
              <a:rPr lang="tr-TR" sz="2200" dirty="0"/>
              <a:t>vb.) giriş ve çıkışlarında, uygun yerlerde el hijyeni için gerekli (</a:t>
            </a:r>
            <a:r>
              <a:rPr lang="tr-TR" sz="2200" dirty="0">
                <a:solidFill>
                  <a:srgbClr val="0000FF"/>
                </a:solidFill>
              </a:rPr>
              <a:t>el antiseptikleri yerleştirilmesi </a:t>
            </a:r>
            <a:r>
              <a:rPr lang="tr-TR" sz="2200" dirty="0"/>
              <a:t>vb.) </a:t>
            </a:r>
            <a:r>
              <a:rPr lang="tr-TR" sz="2200" dirty="0">
                <a:solidFill>
                  <a:srgbClr val="0000FF"/>
                </a:solidFill>
              </a:rPr>
              <a:t>kaynaklar </a:t>
            </a:r>
            <a:r>
              <a:rPr lang="tr-TR" sz="2200" dirty="0" smtClean="0">
                <a:solidFill>
                  <a:srgbClr val="0000FF"/>
                </a:solidFill>
              </a:rPr>
              <a:t>sağlanmalı</a:t>
            </a:r>
            <a:r>
              <a:rPr lang="tr-TR" sz="2200" dirty="0" smtClean="0"/>
              <a:t>,</a:t>
            </a:r>
            <a:br>
              <a:rPr lang="tr-TR" sz="2200" dirty="0" smtClean="0"/>
            </a:br>
            <a:r>
              <a:rPr lang="tr-TR" sz="2200" dirty="0"/>
              <a:t/>
            </a:r>
            <a:br>
              <a:rPr lang="tr-TR" sz="2200" dirty="0"/>
            </a:br>
            <a:r>
              <a:rPr lang="tr-TR" sz="2200" dirty="0" smtClean="0"/>
              <a:t>e) El </a:t>
            </a:r>
            <a:r>
              <a:rPr lang="tr-TR" sz="2200" dirty="0"/>
              <a:t>hijyeni için gerekli (el antiseptikleri vb.) kaynaklarla ilgili </a:t>
            </a:r>
            <a:r>
              <a:rPr lang="tr-TR" sz="2200" dirty="0">
                <a:solidFill>
                  <a:srgbClr val="0000FF"/>
                </a:solidFill>
              </a:rPr>
              <a:t>kontrol kriterleri </a:t>
            </a:r>
            <a:r>
              <a:rPr lang="tr-TR" sz="2200" dirty="0"/>
              <a:t>(küçük öğrencilerin yutma riski vb.) belirlenmiş ve </a:t>
            </a:r>
            <a:r>
              <a:rPr lang="tr-TR" sz="2200" dirty="0">
                <a:solidFill>
                  <a:srgbClr val="0000FF"/>
                </a:solidFill>
              </a:rPr>
              <a:t>kontrolün gerçekleştirilmesi </a:t>
            </a:r>
            <a:r>
              <a:rPr lang="tr-TR" sz="2200" dirty="0" smtClean="0">
                <a:solidFill>
                  <a:srgbClr val="0000FF"/>
                </a:solidFill>
              </a:rPr>
              <a:t>sağlanmalı</a:t>
            </a:r>
            <a:r>
              <a:rPr lang="tr-TR" sz="2200" dirty="0"/>
              <a:t/>
            </a:r>
            <a:br>
              <a:rPr lang="tr-TR" sz="2200" dirty="0"/>
            </a:br>
            <a:endParaRPr lang="tr-TR" sz="22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329531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57</a:t>
            </a:fld>
            <a:endParaRPr lang="tr-TR"/>
          </a:p>
        </p:txBody>
      </p:sp>
      <p:sp>
        <p:nvSpPr>
          <p:cNvPr id="3" name="Başlık 2"/>
          <p:cNvSpPr>
            <a:spLocks noGrp="1"/>
          </p:cNvSpPr>
          <p:nvPr>
            <p:ph type="ctrTitle"/>
          </p:nvPr>
        </p:nvSpPr>
        <p:spPr>
          <a:xfrm>
            <a:off x="683568" y="476672"/>
            <a:ext cx="7848872" cy="5904656"/>
          </a:xfrm>
        </p:spPr>
        <p:txBody>
          <a:bodyPr>
            <a:noAutofit/>
          </a:bodyPr>
          <a:lstStyle/>
          <a:p>
            <a:pPr algn="l"/>
            <a:r>
              <a:rPr lang="tr-TR" sz="2400" dirty="0" smtClean="0"/>
              <a:t/>
            </a:r>
            <a:br>
              <a:rPr lang="tr-TR" sz="2400" dirty="0" smtClean="0"/>
            </a:br>
            <a:r>
              <a:rPr lang="tr-TR" sz="2400" dirty="0" smtClean="0"/>
              <a:t> </a:t>
            </a:r>
            <a:r>
              <a:rPr lang="tr-TR" sz="2400" b="1" dirty="0" smtClean="0"/>
              <a:t>2.2 YÜKLENİCİ </a:t>
            </a:r>
            <a:r>
              <a:rPr lang="tr-TR" sz="2400" b="1" dirty="0"/>
              <a:t>HİZMET SUNUCULAR</a:t>
            </a:r>
            <a:r>
              <a:rPr lang="tr-TR" sz="2400" dirty="0"/>
              <a:t/>
            </a:r>
            <a:br>
              <a:rPr lang="tr-TR" sz="2400" dirty="0"/>
            </a:br>
            <a:r>
              <a:rPr lang="tr-TR" sz="2400" dirty="0"/>
              <a:t>a) Kuruluş, uyulması gereken kurallara dair </a:t>
            </a:r>
            <a:r>
              <a:rPr lang="tr-TR" sz="2400" dirty="0">
                <a:solidFill>
                  <a:srgbClr val="0000FF"/>
                </a:solidFill>
              </a:rPr>
              <a:t>tedarikçilerini </a:t>
            </a:r>
            <a:r>
              <a:rPr lang="tr-TR" sz="2400" dirty="0" smtClean="0">
                <a:solidFill>
                  <a:srgbClr val="0000FF"/>
                </a:solidFill>
              </a:rPr>
              <a:t>bilgilendirmeli</a:t>
            </a:r>
            <a:r>
              <a:rPr lang="tr-TR" sz="2400" dirty="0" smtClean="0"/>
              <a:t> </a:t>
            </a:r>
            <a:r>
              <a:rPr lang="tr-TR" sz="2400" dirty="0"/>
              <a:t>ve güvence altına </a:t>
            </a:r>
            <a:r>
              <a:rPr lang="tr-TR" sz="2400" dirty="0" smtClean="0"/>
              <a:t>almalı,</a:t>
            </a:r>
            <a:br>
              <a:rPr lang="tr-TR" sz="2400" dirty="0" smtClean="0"/>
            </a:br>
            <a:r>
              <a:rPr lang="tr-TR" sz="2400" dirty="0" smtClean="0"/>
              <a:t/>
            </a:r>
            <a:br>
              <a:rPr lang="tr-TR" sz="2400" dirty="0" smtClean="0"/>
            </a:br>
            <a:r>
              <a:rPr lang="tr-TR" sz="2400" dirty="0" smtClean="0"/>
              <a:t>b</a:t>
            </a:r>
            <a:r>
              <a:rPr lang="tr-TR" sz="2400" dirty="0"/>
              <a:t>) </a:t>
            </a:r>
            <a:r>
              <a:rPr lang="tr-TR" sz="2400" dirty="0" smtClean="0"/>
              <a:t>Tedarikçilere, </a:t>
            </a:r>
            <a:r>
              <a:rPr lang="tr-TR" sz="2400" dirty="0"/>
              <a:t>belirlenen kurallara uymaları konusunda gerekli kontrol tedbirleri </a:t>
            </a:r>
            <a:r>
              <a:rPr lang="tr-TR" sz="2400" dirty="0" smtClean="0"/>
              <a:t>uygulanmalı,</a:t>
            </a:r>
            <a:br>
              <a:rPr lang="tr-TR" sz="2400" dirty="0" smtClean="0"/>
            </a:br>
            <a:r>
              <a:rPr lang="tr-TR" sz="2400" dirty="0"/>
              <a:t/>
            </a:r>
            <a:br>
              <a:rPr lang="tr-TR" sz="2400" dirty="0"/>
            </a:br>
            <a:r>
              <a:rPr lang="tr-TR" sz="2400" dirty="0" smtClean="0"/>
              <a:t>	Kuruluş</a:t>
            </a:r>
            <a:r>
              <a:rPr lang="tr-TR" sz="2400" dirty="0"/>
              <a:t>, dışarıdan tedarik edilen proses, ürün ve hizmetlerin, kuruluşun hijyen sanitasyon uygulamalarını olumsuz şekilde etkilememesini güvence altına </a:t>
            </a:r>
            <a:r>
              <a:rPr lang="tr-TR" sz="2400" dirty="0" smtClean="0"/>
              <a:t>almalı.</a:t>
            </a:r>
            <a:r>
              <a:rPr lang="tr-TR" sz="2400" dirty="0"/>
              <a:t/>
            </a:r>
            <a:br>
              <a:rPr lang="tr-TR" sz="2400" dirty="0"/>
            </a:br>
            <a:r>
              <a:rPr lang="tr-TR" sz="2400" dirty="0" smtClean="0"/>
              <a:t>	Tedarikçi </a:t>
            </a:r>
            <a:r>
              <a:rPr lang="tr-TR" sz="2400" dirty="0"/>
              <a:t>araçları ile ilgili </a:t>
            </a:r>
            <a:r>
              <a:rPr lang="tr-TR" sz="2400" dirty="0">
                <a:solidFill>
                  <a:srgbClr val="0000FF"/>
                </a:solidFill>
              </a:rPr>
              <a:t>temizlik ve hijyen kontrolleri </a:t>
            </a:r>
            <a:r>
              <a:rPr lang="tr-TR" sz="2400" dirty="0" smtClean="0"/>
              <a:t>yapılmalı.</a:t>
            </a:r>
            <a:endParaRPr lang="tr-TR" sz="24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938479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58</a:t>
            </a:fld>
            <a:endParaRPr lang="tr-TR"/>
          </a:p>
        </p:txBody>
      </p:sp>
      <p:sp>
        <p:nvSpPr>
          <p:cNvPr id="3" name="Başlık 2"/>
          <p:cNvSpPr>
            <a:spLocks noGrp="1"/>
          </p:cNvSpPr>
          <p:nvPr>
            <p:ph type="ctrTitle"/>
          </p:nvPr>
        </p:nvSpPr>
        <p:spPr>
          <a:xfrm>
            <a:off x="683568" y="476672"/>
            <a:ext cx="7992888" cy="5904656"/>
          </a:xfrm>
        </p:spPr>
        <p:txBody>
          <a:bodyPr>
            <a:noAutofit/>
          </a:bodyPr>
          <a:lstStyle/>
          <a:p>
            <a:pPr algn="l"/>
            <a:r>
              <a:rPr lang="tr-TR" sz="2400" dirty="0" smtClean="0"/>
              <a:t/>
            </a:r>
            <a:br>
              <a:rPr lang="tr-TR" sz="2400" dirty="0" smtClean="0"/>
            </a:br>
            <a:r>
              <a:rPr lang="tr-TR" sz="2400" dirty="0" smtClean="0"/>
              <a:t>             </a:t>
            </a:r>
            <a:r>
              <a:rPr lang="tr-TR" sz="2400" b="1" dirty="0" smtClean="0"/>
              <a:t>2.3.</a:t>
            </a:r>
            <a:r>
              <a:rPr lang="tr-TR" sz="2400" dirty="0" smtClean="0"/>
              <a:t> </a:t>
            </a:r>
            <a:r>
              <a:rPr lang="tr-TR" sz="2400" b="1" dirty="0" smtClean="0"/>
              <a:t>EĞİTİM</a:t>
            </a:r>
            <a:r>
              <a:rPr lang="tr-TR" sz="2400" b="1" dirty="0"/>
              <a:t/>
            </a:r>
            <a:br>
              <a:rPr lang="tr-TR" sz="2400" b="1" dirty="0"/>
            </a:br>
            <a:r>
              <a:rPr lang="tr-TR" sz="2400" b="1" dirty="0" smtClean="0"/>
              <a:t>	</a:t>
            </a:r>
            <a:r>
              <a:rPr lang="tr-TR" sz="2200" dirty="0" smtClean="0"/>
              <a:t>Kuruluş </a:t>
            </a:r>
            <a:r>
              <a:rPr lang="tr-TR" sz="2200" dirty="0"/>
              <a:t>en az aşağıdaki eğitimleri bir plan dahilinde </a:t>
            </a:r>
            <a:r>
              <a:rPr lang="tr-TR" sz="2200" dirty="0" smtClean="0"/>
              <a:t>gerçekleştirilmeli, </a:t>
            </a:r>
            <a:r>
              <a:rPr lang="tr-TR" sz="2200" dirty="0"/>
              <a:t>öğrenci ve personel yetkinliğini sağlayarak </a:t>
            </a:r>
            <a:r>
              <a:rPr lang="tr-TR" sz="2200" dirty="0">
                <a:solidFill>
                  <a:srgbClr val="0000FF"/>
                </a:solidFill>
              </a:rPr>
              <a:t>kayıtlarını muhafaza </a:t>
            </a:r>
            <a:r>
              <a:rPr lang="tr-TR" sz="2200" dirty="0" smtClean="0">
                <a:solidFill>
                  <a:srgbClr val="0000FF"/>
                </a:solidFill>
              </a:rPr>
              <a:t>etmeli</a:t>
            </a:r>
            <a:r>
              <a:rPr lang="tr-TR" sz="2200" dirty="0" smtClean="0"/>
              <a:t>.</a:t>
            </a:r>
            <a:br>
              <a:rPr lang="tr-TR" sz="2200" dirty="0" smtClean="0"/>
            </a:br>
            <a:r>
              <a:rPr lang="tr-TR" sz="2200" dirty="0"/>
              <a:t/>
            </a:r>
            <a:br>
              <a:rPr lang="tr-TR" sz="2200" dirty="0"/>
            </a:br>
            <a:r>
              <a:rPr lang="tr-TR" sz="2200" dirty="0" smtClean="0"/>
              <a:t>a)  Standart </a:t>
            </a:r>
            <a:r>
              <a:rPr lang="tr-TR" sz="2200" dirty="0"/>
              <a:t>Enfeksiyon Kontrol Önlemleri (SEKÖ);</a:t>
            </a:r>
            <a:br>
              <a:rPr lang="tr-TR" sz="2200" dirty="0"/>
            </a:br>
            <a:r>
              <a:rPr lang="tr-TR" sz="2200" dirty="0" smtClean="0"/>
              <a:t>b)  Bulaş </a:t>
            </a:r>
            <a:r>
              <a:rPr lang="tr-TR" sz="2200" dirty="0"/>
              <a:t>Bazlı Önlemler (BBÖ);</a:t>
            </a:r>
            <a:br>
              <a:rPr lang="tr-TR" sz="2200" dirty="0"/>
            </a:br>
            <a:r>
              <a:rPr lang="tr-TR" sz="2200" dirty="0" smtClean="0"/>
              <a:t>c</a:t>
            </a:r>
            <a:r>
              <a:rPr lang="tr-TR" sz="2200" dirty="0"/>
              <a:t>)  Salgın hastalık (COVID-19 vb.) belirtileri ve yayılımı hakkında:      	I. Öğrencilerin ve personelin kendisinde belirtiler ve/veya hastalık görüldüğünde yapılacaklar;</a:t>
            </a:r>
            <a:br>
              <a:rPr lang="tr-TR" sz="2200" dirty="0"/>
            </a:br>
            <a:r>
              <a:rPr lang="tr-TR" sz="2200" dirty="0"/>
              <a:t>	II. İzolasyon kuralları ve hastalığın yayılmaması için yapacakları/yapılacaklar;</a:t>
            </a:r>
            <a:br>
              <a:rPr lang="tr-TR" sz="2200" dirty="0"/>
            </a:br>
            <a:endParaRPr lang="tr-TR" sz="22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29103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59</a:t>
            </a:fld>
            <a:endParaRPr lang="tr-TR"/>
          </a:p>
        </p:txBody>
      </p:sp>
      <p:sp>
        <p:nvSpPr>
          <p:cNvPr id="3" name="Başlık 2"/>
          <p:cNvSpPr>
            <a:spLocks noGrp="1"/>
          </p:cNvSpPr>
          <p:nvPr>
            <p:ph type="ctrTitle"/>
          </p:nvPr>
        </p:nvSpPr>
        <p:spPr>
          <a:xfrm>
            <a:off x="683568" y="476672"/>
            <a:ext cx="7848872" cy="5904656"/>
          </a:xfrm>
        </p:spPr>
        <p:txBody>
          <a:bodyPr>
            <a:noAutofit/>
          </a:bodyPr>
          <a:lstStyle/>
          <a:p>
            <a:pPr algn="l"/>
            <a:r>
              <a:rPr lang="tr-TR" sz="2200" dirty="0" smtClean="0"/>
              <a:t>d)  Kişisel </a:t>
            </a:r>
            <a:r>
              <a:rPr lang="tr-TR" sz="2200" dirty="0"/>
              <a:t>hijyen, el hijyeni,</a:t>
            </a:r>
            <a:br>
              <a:rPr lang="tr-TR" sz="2200" dirty="0"/>
            </a:br>
            <a:r>
              <a:rPr lang="tr-TR" sz="2200" dirty="0" smtClean="0"/>
              <a:t>e)  KKD’nin kullanılması.</a:t>
            </a:r>
            <a:br>
              <a:rPr lang="tr-TR" sz="2200" dirty="0" smtClean="0"/>
            </a:br>
            <a:r>
              <a:rPr lang="tr-TR" sz="2200" dirty="0"/>
              <a:t/>
            </a:r>
            <a:br>
              <a:rPr lang="tr-TR" sz="2200" dirty="0"/>
            </a:br>
            <a:r>
              <a:rPr lang="tr-TR" sz="2200" dirty="0" smtClean="0"/>
              <a:t>	Temizlik </a:t>
            </a:r>
            <a:r>
              <a:rPr lang="tr-TR" sz="2200" dirty="0"/>
              <a:t>personeli eğitimlerinde ayrıca; </a:t>
            </a:r>
            <a:br>
              <a:rPr lang="tr-TR" sz="2200" dirty="0"/>
            </a:br>
            <a:r>
              <a:rPr lang="tr-TR" sz="2200" dirty="0" smtClean="0"/>
              <a:t>	I. Temizlik </a:t>
            </a:r>
            <a:r>
              <a:rPr lang="tr-TR" sz="2200" dirty="0"/>
              <a:t>yapılmadan önce, yapılırken ve yapıldıktan sonra dikkat edilmesi gereken </a:t>
            </a:r>
            <a:r>
              <a:rPr lang="tr-TR" sz="2200" dirty="0" smtClean="0"/>
              <a:t>hususları,</a:t>
            </a:r>
            <a:r>
              <a:rPr lang="tr-TR" sz="2200" dirty="0"/>
              <a:t/>
            </a:r>
            <a:br>
              <a:rPr lang="tr-TR" sz="2200" dirty="0"/>
            </a:br>
            <a:r>
              <a:rPr lang="tr-TR" sz="2200" dirty="0"/>
              <a:t>	</a:t>
            </a:r>
            <a:r>
              <a:rPr lang="tr-TR" sz="2200" dirty="0" smtClean="0"/>
              <a:t>II. İşyerinde </a:t>
            </a:r>
            <a:r>
              <a:rPr lang="tr-TR" sz="2200" dirty="0"/>
              <a:t>kullanılan temizlik kimyasallarının tehlikelerini, atıkların toplanması ve </a:t>
            </a:r>
            <a:r>
              <a:rPr lang="tr-TR" sz="2200" dirty="0" smtClean="0"/>
              <a:t>imhasını içermelidir.</a:t>
            </a:r>
            <a:r>
              <a:rPr lang="tr-TR" sz="2200" dirty="0"/>
              <a:t/>
            </a:r>
            <a:br>
              <a:rPr lang="tr-TR" sz="2200" dirty="0"/>
            </a:br>
            <a:r>
              <a:rPr lang="tr-TR" sz="2200" dirty="0"/>
              <a:t>	</a:t>
            </a:r>
            <a:r>
              <a:rPr lang="tr-TR" sz="2200" dirty="0" smtClean="0"/>
              <a:t/>
            </a:r>
            <a:br>
              <a:rPr lang="tr-TR" sz="2200" dirty="0" smtClean="0"/>
            </a:br>
            <a:r>
              <a:rPr lang="tr-TR" sz="2200" dirty="0"/>
              <a:t>	</a:t>
            </a:r>
            <a:r>
              <a:rPr lang="tr-TR" sz="2200" dirty="0" smtClean="0"/>
              <a:t>Özel  eğitim  ihtiyacı  </a:t>
            </a:r>
            <a:r>
              <a:rPr lang="tr-TR" sz="2200" dirty="0"/>
              <a:t>olan </a:t>
            </a:r>
            <a:r>
              <a:rPr lang="tr-TR" sz="2200" dirty="0" smtClean="0"/>
              <a:t> bireylerin  eğitime  erişimlerini </a:t>
            </a:r>
            <a:r>
              <a:rPr lang="tr-TR" sz="2200" dirty="0"/>
              <a:t>kolaylaştırmak için </a:t>
            </a:r>
            <a:r>
              <a:rPr lang="tr-TR" sz="2200" dirty="0" smtClean="0"/>
              <a:t>belirlenen </a:t>
            </a:r>
            <a:r>
              <a:rPr lang="tr-TR" sz="2200" dirty="0" smtClean="0">
                <a:solidFill>
                  <a:srgbClr val="0000FF"/>
                </a:solidFill>
              </a:rPr>
              <a:t>özel </a:t>
            </a:r>
            <a:r>
              <a:rPr lang="tr-TR" sz="2200" dirty="0">
                <a:solidFill>
                  <a:srgbClr val="0000FF"/>
                </a:solidFill>
              </a:rPr>
              <a:t>eğitim </a:t>
            </a:r>
            <a:r>
              <a:rPr lang="tr-TR" sz="2200" dirty="0" smtClean="0">
                <a:solidFill>
                  <a:srgbClr val="0000FF"/>
                </a:solidFill>
              </a:rPr>
              <a:t> politikaları  belirlenerek</a:t>
            </a:r>
            <a:r>
              <a:rPr lang="tr-TR" sz="2200" dirty="0" smtClean="0"/>
              <a:t>, uygulanmalı.</a:t>
            </a:r>
            <a:endParaRPr lang="tr-TR" sz="22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851930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6</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KILAVUZ</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395536" y="764704"/>
            <a:ext cx="8352928" cy="5786199"/>
          </a:xfrm>
          <a:prstGeom prst="rect">
            <a:avLst/>
          </a:prstGeom>
        </p:spPr>
        <p:txBody>
          <a:bodyPr wrap="square">
            <a:spAutoFit/>
          </a:bodyPr>
          <a:lstStyle/>
          <a:p>
            <a:pPr algn="just">
              <a:spcAft>
                <a:spcPts val="600"/>
              </a:spcAft>
            </a:pPr>
            <a:r>
              <a:rPr lang="tr-TR" sz="2400" dirty="0" smtClean="0"/>
              <a:t>	</a:t>
            </a:r>
            <a:r>
              <a:rPr lang="tr-TR" sz="2400" dirty="0" smtClean="0">
                <a:latin typeface="Calibri" pitchFamily="34" charset="0"/>
              </a:rPr>
              <a:t>Bu kılavuz, pandemi sebebiyle oluşan yeni dönemde, eğitim kurumlarımıza rehberlik edecek ve kurumların hijyen ve enfeksiyon hususlarında kurumsal sorumluluklarını yerine getirmeleri konusunda onlara yol gösterecektir. </a:t>
            </a:r>
          </a:p>
          <a:p>
            <a:pPr algn="just">
              <a:spcAft>
                <a:spcPts val="600"/>
              </a:spcAft>
            </a:pPr>
            <a:r>
              <a:rPr lang="tr-TR" sz="2400" dirty="0" smtClean="0">
                <a:latin typeface="Calibri" pitchFamily="34" charset="0"/>
              </a:rPr>
              <a:t>	Eğitim hizmetlerinin standart kazanabilmesi için, ülkemizin kalite kontrol alanında marka kuruluşu olan </a:t>
            </a:r>
            <a:r>
              <a:rPr lang="tr-TR" sz="2400" dirty="0" smtClean="0">
                <a:solidFill>
                  <a:srgbClr val="0070C0"/>
                </a:solidFill>
                <a:latin typeface="Calibri" pitchFamily="34" charset="0"/>
              </a:rPr>
              <a:t>Türk Standartları Enstitüsü (TSE)</a:t>
            </a:r>
            <a:r>
              <a:rPr lang="tr-TR" sz="2400" dirty="0" smtClean="0">
                <a:latin typeface="Calibri" pitchFamily="34" charset="0"/>
              </a:rPr>
              <a:t> ile iş birliği yapılarak sürecin şeffaf bir şekilde yönetilmesi hedeflenmiştir.</a:t>
            </a:r>
          </a:p>
          <a:p>
            <a:pPr algn="just">
              <a:spcAft>
                <a:spcPts val="600"/>
              </a:spcAft>
            </a:pPr>
            <a:r>
              <a:rPr lang="tr-TR" sz="2400" dirty="0" smtClean="0">
                <a:latin typeface="Calibri" pitchFamily="34" charset="0"/>
              </a:rPr>
              <a:t>	Kurumlarımızın hijyen şartlarının geliştirilmesi ve enfeksiyon risklerine karşı tedbirlerin zamanında alınması için kılavuzda belirtilen hususlara harfiyen uyulması gerekmektedir. </a:t>
            </a:r>
          </a:p>
          <a:p>
            <a:pPr algn="just">
              <a:spcAft>
                <a:spcPts val="600"/>
              </a:spcAft>
            </a:pPr>
            <a:r>
              <a:rPr lang="tr-TR" sz="2400" dirty="0" smtClean="0">
                <a:latin typeface="Calibri" pitchFamily="34" charset="0"/>
              </a:rPr>
              <a:t>	Belge alan eğitim kurumlarının kalite standartlarını sürdürmeleri için kurumlar takip sistemi aracılığıyla izlenmeye devam edilecektir. </a:t>
            </a:r>
          </a:p>
          <a:p>
            <a:pPr algn="just">
              <a:spcAft>
                <a:spcPts val="600"/>
              </a:spcAft>
            </a:pPr>
            <a:r>
              <a:rPr lang="tr-TR" sz="1400" dirty="0" smtClean="0">
                <a:solidFill>
                  <a:srgbClr val="FF0000"/>
                </a:solidFill>
                <a:latin typeface="Calibri" pitchFamily="34" charset="0"/>
              </a:rPr>
              <a:t>(Bakanlığımız Merkez İşyeri Sağlık Güvenlik Birimi ve Türk Standartları Enstitüsü )</a:t>
            </a:r>
            <a:endParaRPr lang="tr-TR" sz="1400" dirty="0">
              <a:solidFill>
                <a:srgbClr val="FF0000"/>
              </a:solidFill>
              <a:latin typeface="Calibri" pitchFamily="34" charset="0"/>
            </a:endParaRP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60</a:t>
            </a:fld>
            <a:endParaRPr lang="tr-TR"/>
          </a:p>
        </p:txBody>
      </p:sp>
      <p:sp>
        <p:nvSpPr>
          <p:cNvPr id="3" name="Başlık 2"/>
          <p:cNvSpPr>
            <a:spLocks noGrp="1"/>
          </p:cNvSpPr>
          <p:nvPr>
            <p:ph type="ctrTitle"/>
          </p:nvPr>
        </p:nvSpPr>
        <p:spPr>
          <a:xfrm>
            <a:off x="683568" y="476672"/>
            <a:ext cx="8064896" cy="5904656"/>
          </a:xfrm>
        </p:spPr>
        <p:txBody>
          <a:bodyPr>
            <a:noAutofit/>
          </a:bodyPr>
          <a:lstStyle/>
          <a:p>
            <a:pPr algn="l"/>
            <a:r>
              <a:rPr lang="tr-TR" sz="2400" dirty="0" smtClean="0"/>
              <a:t>	</a:t>
            </a:r>
            <a:r>
              <a:rPr lang="tr-TR" sz="2400" b="1" dirty="0" smtClean="0"/>
              <a:t>2.4. </a:t>
            </a:r>
            <a:r>
              <a:rPr lang="tr-TR" sz="2200" b="1" dirty="0" smtClean="0"/>
              <a:t>ATIK </a:t>
            </a:r>
            <a:r>
              <a:rPr lang="tr-TR" sz="2200" b="1" dirty="0"/>
              <a:t>YÖNETİMİ</a:t>
            </a:r>
            <a:br>
              <a:rPr lang="tr-TR" sz="2200" b="1" dirty="0"/>
            </a:br>
            <a:r>
              <a:rPr lang="tr-TR" sz="2200" dirty="0"/>
              <a:t>	</a:t>
            </a:r>
            <a:r>
              <a:rPr lang="tr-TR" sz="2200" dirty="0" smtClean="0">
                <a:solidFill>
                  <a:srgbClr val="0000FF"/>
                </a:solidFill>
              </a:rPr>
              <a:t>Atık </a:t>
            </a:r>
            <a:r>
              <a:rPr lang="tr-TR" sz="2200" dirty="0">
                <a:solidFill>
                  <a:srgbClr val="0000FF"/>
                </a:solidFill>
              </a:rPr>
              <a:t>yönetimi ile ilgili yöntem </a:t>
            </a:r>
            <a:r>
              <a:rPr lang="tr-TR" sz="2200" dirty="0" smtClean="0">
                <a:solidFill>
                  <a:srgbClr val="0000FF"/>
                </a:solidFill>
              </a:rPr>
              <a:t>belirlenmeli</a:t>
            </a:r>
            <a:r>
              <a:rPr lang="tr-TR" sz="2200" dirty="0" smtClean="0"/>
              <a:t>. </a:t>
            </a:r>
            <a:br>
              <a:rPr lang="tr-TR" sz="2200" dirty="0" smtClean="0"/>
            </a:br>
            <a:r>
              <a:rPr lang="tr-TR" sz="2200" dirty="0" smtClean="0"/>
              <a:t/>
            </a:r>
            <a:br>
              <a:rPr lang="tr-TR" sz="2200" dirty="0" smtClean="0"/>
            </a:br>
            <a:r>
              <a:rPr lang="tr-TR" sz="2200" dirty="0" smtClean="0"/>
              <a:t>a)  Sağlık </a:t>
            </a:r>
            <a:r>
              <a:rPr lang="tr-TR" sz="2200" dirty="0"/>
              <a:t>otoritelerince salgın hastalık durumlarına (COVID-19 vb.) özgü, atık yönetimi kurallarına uygun hareket </a:t>
            </a:r>
            <a:r>
              <a:rPr lang="tr-TR" sz="2200" dirty="0" smtClean="0"/>
              <a:t>edilmesi sağlanmalı,</a:t>
            </a:r>
            <a:r>
              <a:rPr lang="tr-TR" sz="2200" dirty="0"/>
              <a:t/>
            </a:r>
            <a:br>
              <a:rPr lang="tr-TR" sz="2200" dirty="0"/>
            </a:br>
            <a:r>
              <a:rPr lang="tr-TR" sz="2200" dirty="0" smtClean="0"/>
              <a:t>b)  Atık </a:t>
            </a:r>
            <a:r>
              <a:rPr lang="tr-TR" sz="2200" dirty="0"/>
              <a:t>geçici depolama alanı, mevzuat gereksinimlerini karşılayacak şekilde diğer alanlar ve çevreden </a:t>
            </a:r>
            <a:r>
              <a:rPr lang="tr-TR" sz="2200" dirty="0" smtClean="0"/>
              <a:t>ayrılmalı,</a:t>
            </a:r>
            <a:r>
              <a:rPr lang="tr-TR" sz="2200" dirty="0"/>
              <a:t/>
            </a:r>
            <a:br>
              <a:rPr lang="tr-TR" sz="2200" dirty="0"/>
            </a:br>
            <a:r>
              <a:rPr lang="tr-TR" sz="2200" dirty="0" smtClean="0"/>
              <a:t>c)  Sıvı </a:t>
            </a:r>
            <a:r>
              <a:rPr lang="tr-TR" sz="2200" dirty="0"/>
              <a:t>ve katı atık geçici depolama alanı, atıkların </a:t>
            </a:r>
            <a:r>
              <a:rPr lang="tr-TR" sz="2200" dirty="0" smtClean="0"/>
              <a:t>her tasfiyesinden/uzaklaştırılmasından </a:t>
            </a:r>
            <a:r>
              <a:rPr lang="tr-TR" sz="2200" dirty="0"/>
              <a:t>sonra </a:t>
            </a:r>
            <a:r>
              <a:rPr lang="tr-TR" sz="2200" dirty="0" smtClean="0"/>
              <a:t>temizlenmeli,</a:t>
            </a:r>
            <a:r>
              <a:rPr lang="tr-TR" sz="2200" dirty="0"/>
              <a:t/>
            </a:r>
            <a:br>
              <a:rPr lang="tr-TR" sz="2200" dirty="0"/>
            </a:br>
            <a:r>
              <a:rPr lang="tr-TR" sz="2200" dirty="0" smtClean="0"/>
              <a:t>d)  Araç</a:t>
            </a:r>
            <a:r>
              <a:rPr lang="tr-TR" sz="2200" dirty="0"/>
              <a:t>, taşıyıcı ve konteynerler bakımlı, temiz ve uygun durumda </a:t>
            </a:r>
            <a:r>
              <a:rPr lang="tr-TR" sz="2200" dirty="0" smtClean="0"/>
              <a:t>tutulmalı,</a:t>
            </a:r>
            <a:r>
              <a:rPr lang="tr-TR" sz="2200" dirty="0"/>
              <a:t/>
            </a:r>
            <a:br>
              <a:rPr lang="tr-TR" sz="2200" dirty="0"/>
            </a:br>
            <a:r>
              <a:rPr lang="tr-TR" sz="2200" dirty="0" smtClean="0"/>
              <a:t>e)  Kullanımda </a:t>
            </a:r>
            <a:r>
              <a:rPr lang="tr-TR" sz="2200" dirty="0"/>
              <a:t>olan atık kumbaraları, tercihen elle temas etmeden açılabilir-kapanabilir (pedallı, sensörlü, vb</a:t>
            </a:r>
            <a:r>
              <a:rPr lang="tr-TR" sz="2200" dirty="0" smtClean="0"/>
              <a:t>.) olmalı.</a:t>
            </a:r>
            <a:endParaRPr lang="tr-TR" sz="2200" dirty="0"/>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KORUMA KONTROL ÖNLEMLERİ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310498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7</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KILAVUZ</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1" name="10 Dikdörtgen"/>
          <p:cNvSpPr/>
          <p:nvPr/>
        </p:nvSpPr>
        <p:spPr>
          <a:xfrm>
            <a:off x="395536" y="908720"/>
            <a:ext cx="8280920" cy="5416868"/>
          </a:xfrm>
          <a:prstGeom prst="rect">
            <a:avLst/>
          </a:prstGeom>
        </p:spPr>
        <p:txBody>
          <a:bodyPr wrap="square">
            <a:spAutoFit/>
          </a:bodyPr>
          <a:lstStyle/>
          <a:p>
            <a:pPr algn="just">
              <a:spcAft>
                <a:spcPts val="600"/>
              </a:spcAft>
            </a:pPr>
            <a:r>
              <a:rPr lang="tr-TR" sz="2400" dirty="0" smtClean="0">
                <a:latin typeface="Calibri" pitchFamily="34" charset="0"/>
              </a:rPr>
              <a:t>	Toplu yaşam alanları, özellikle çocuk sağlığı açısından okullar, kreşler ve öğrenci yurtları, bunun yanında toplu kullanılan spor salonları, yüzme havuzları vb. bulaşıcı hastalıkların yayılımı bakımından yüksek riske sahip yerler olduğundan hijyen ve sanitasyonun uygulamalarının bu gibi yaşam alanlarında yönetilmesi gerekmektedir.</a:t>
            </a:r>
          </a:p>
          <a:p>
            <a:pPr algn="just">
              <a:spcAft>
                <a:spcPts val="600"/>
              </a:spcAft>
            </a:pPr>
            <a:r>
              <a:rPr lang="tr-TR" sz="2400" dirty="0" smtClean="0">
                <a:latin typeface="Calibri" pitchFamily="34" charset="0"/>
              </a:rPr>
              <a:t>	Kılavuz, eğitim kurumlarında esas olarak; «</a:t>
            </a:r>
            <a:r>
              <a:rPr lang="tr-TR" sz="2400" b="1" dirty="0" smtClean="0">
                <a:latin typeface="Calibri" pitchFamily="34" charset="0"/>
              </a:rPr>
              <a:t>hijyen ve sanitasyon kaynaklı salgın hastalıklara yönelik, öğrencileri, öğretmenleri, diğer çalışanları ve ilgili bütün tarafları korumaya ve korunmaya yönelik hijyen uygulamalarını, bulaşın önlenmesini ve kontrol tavsiyelerini» </a:t>
            </a:r>
            <a:r>
              <a:rPr lang="tr-TR" sz="2400" dirty="0" smtClean="0">
                <a:latin typeface="Calibri" pitchFamily="34" charset="0"/>
              </a:rPr>
              <a:t>içermektedir. </a:t>
            </a:r>
          </a:p>
          <a:p>
            <a:pPr algn="just">
              <a:spcAft>
                <a:spcPts val="600"/>
              </a:spcAft>
            </a:pPr>
            <a:r>
              <a:rPr lang="tr-TR" sz="2400" dirty="0" smtClean="0">
                <a:latin typeface="Calibri" pitchFamily="34" charset="0"/>
              </a:rPr>
              <a:t>	Okullar, yurtlar ve kreşlerde, hijyen ve sanitasyon uygulamalarının sürdürülebilir kılındığı sürece sağlıklı ortamın oluşturulması ve korunması mümkündür. </a:t>
            </a: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8</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KILAVUZ</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1" name="10 Dikdörtgen"/>
          <p:cNvSpPr/>
          <p:nvPr/>
        </p:nvSpPr>
        <p:spPr>
          <a:xfrm>
            <a:off x="395536" y="908720"/>
            <a:ext cx="8424936" cy="4970591"/>
          </a:xfrm>
          <a:prstGeom prst="rect">
            <a:avLst/>
          </a:prstGeom>
        </p:spPr>
        <p:txBody>
          <a:bodyPr wrap="square">
            <a:spAutoFit/>
          </a:bodyPr>
          <a:lstStyle/>
          <a:p>
            <a:pPr>
              <a:spcAft>
                <a:spcPts val="600"/>
              </a:spcAft>
            </a:pPr>
            <a:r>
              <a:rPr lang="tr-TR" sz="2400" dirty="0" smtClean="0">
                <a:latin typeface="Calibri" pitchFamily="34" charset="0"/>
              </a:rPr>
              <a:t>	</a:t>
            </a:r>
            <a:r>
              <a:rPr lang="tr-TR" sz="2400" dirty="0" smtClean="0"/>
              <a:t>1.  GİRİŞ</a:t>
            </a:r>
            <a:br>
              <a:rPr lang="tr-TR" sz="2400" dirty="0" smtClean="0"/>
            </a:br>
            <a:r>
              <a:rPr lang="tr-TR" sz="2400" dirty="0" smtClean="0"/>
              <a:t>	2.  SALGIN TÜRLERİ VE BULAŞ YOLLARI</a:t>
            </a:r>
            <a:br>
              <a:rPr lang="tr-TR" sz="2400" dirty="0" smtClean="0"/>
            </a:br>
            <a:r>
              <a:rPr lang="tr-TR" sz="2400" dirty="0" smtClean="0"/>
              <a:t>	3.  KORUNMA VE KONTROL ÖNLEMLERİ</a:t>
            </a:r>
            <a:br>
              <a:rPr lang="tr-TR" sz="2400" dirty="0" smtClean="0"/>
            </a:br>
            <a:r>
              <a:rPr lang="tr-TR" sz="2400" dirty="0" smtClean="0"/>
              <a:t>	4.  UYGULAMAYA YÖNELİK ÖNLEMLER</a:t>
            </a:r>
            <a:br>
              <a:rPr lang="tr-TR" sz="2400" dirty="0" smtClean="0"/>
            </a:br>
            <a:r>
              <a:rPr lang="tr-TR" sz="2400" dirty="0" smtClean="0"/>
              <a:t>	5.  EĞİTİM</a:t>
            </a:r>
            <a:br>
              <a:rPr lang="tr-TR" sz="2400" dirty="0" smtClean="0"/>
            </a:br>
            <a:r>
              <a:rPr lang="tr-TR" sz="2400" dirty="0" smtClean="0"/>
              <a:t>	6.  ATIK YÖNETİMİ</a:t>
            </a:r>
            <a:br>
              <a:rPr lang="tr-TR" sz="2400" dirty="0" smtClean="0"/>
            </a:br>
            <a:r>
              <a:rPr lang="tr-TR" sz="2400" dirty="0" smtClean="0"/>
              <a:t>	</a:t>
            </a:r>
            <a:r>
              <a:rPr lang="nn-NO" sz="2400" dirty="0" smtClean="0"/>
              <a:t>7. </a:t>
            </a:r>
            <a:r>
              <a:rPr lang="tr-TR" sz="2400" dirty="0" smtClean="0"/>
              <a:t> </a:t>
            </a:r>
            <a:r>
              <a:rPr lang="nn-NO" sz="2400" dirty="0" smtClean="0"/>
              <a:t>SOSYAL VE ORTAK KULLANIM ALANLARI</a:t>
            </a:r>
            <a:r>
              <a:rPr lang="tr-TR" sz="2400" b="1" dirty="0" smtClean="0">
                <a:solidFill>
                  <a:srgbClr val="FF0000"/>
                </a:solidFill>
              </a:rPr>
              <a:t/>
            </a:r>
            <a:br>
              <a:rPr lang="tr-TR" sz="2400" b="1" dirty="0" smtClean="0">
                <a:solidFill>
                  <a:srgbClr val="FF0000"/>
                </a:solidFill>
              </a:rPr>
            </a:br>
            <a:r>
              <a:rPr lang="tr-TR" sz="2400" b="1" dirty="0" smtClean="0">
                <a:solidFill>
                  <a:srgbClr val="FF0000"/>
                </a:solidFill>
              </a:rPr>
              <a:t>	</a:t>
            </a:r>
            <a:r>
              <a:rPr lang="tr-TR" sz="2400" dirty="0" smtClean="0"/>
              <a:t>8.  TEMİZLİK</a:t>
            </a:r>
            <a:br>
              <a:rPr lang="tr-TR" sz="2400" dirty="0" smtClean="0"/>
            </a:br>
            <a:r>
              <a:rPr lang="tr-TR" sz="2400" dirty="0" smtClean="0"/>
              <a:t>	9.  İŞ SAĞLIĞI VE GÜVENLİĞİ DONANIMLARI</a:t>
            </a:r>
            <a:br>
              <a:rPr lang="tr-TR" sz="2400" dirty="0" smtClean="0"/>
            </a:br>
            <a:r>
              <a:rPr lang="tr-TR" sz="2400" dirty="0" smtClean="0"/>
              <a:t>	</a:t>
            </a:r>
          </a:p>
          <a:p>
            <a:pPr>
              <a:spcAft>
                <a:spcPts val="600"/>
              </a:spcAft>
            </a:pPr>
            <a:r>
              <a:rPr lang="tr-TR" sz="2400" dirty="0" smtClean="0"/>
              <a:t>	 KAYNAKLAR, İYİ UYGULAMALAR VE   HİJYEN  ŞARTLARININ GELİŞTİRİLMESİ, ENFEKSİYON ÖNLEME VE KONTROL KILAVUZU ÖZ DEĞERLENDİRME SORU LİSTESİ</a:t>
            </a:r>
            <a:r>
              <a:rPr lang="tr-TR" sz="2400" b="1" dirty="0" smtClean="0">
                <a:solidFill>
                  <a:srgbClr val="FF0000"/>
                </a:solidFill>
              </a:rPr>
              <a:t> </a:t>
            </a:r>
            <a:endParaRPr lang="tr-TR" sz="2400" dirty="0" smtClean="0">
              <a:latin typeface="Calibri" pitchFamily="34" charset="0"/>
            </a:endParaRP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İzmir MEM İSGB</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pPr/>
              <a:t>9</a:t>
            </a:fld>
            <a:endParaRPr lang="tr-TR"/>
          </a:p>
        </p:txBody>
      </p:sp>
      <p:pic>
        <p:nvPicPr>
          <p:cNvPr id="7" name="Resim 6" descr="KARABAĞLAR İLÇE MEM LOGOSUSONUN SONU.png"/>
          <p:cNvPicPr/>
          <p:nvPr/>
        </p:nvPicPr>
        <p:blipFill>
          <a:blip r:embed="rId2" cstate="print"/>
          <a:stretch>
            <a:fillRect/>
          </a:stretch>
        </p:blipFill>
        <p:spPr>
          <a:xfrm>
            <a:off x="72008" y="72008"/>
            <a:ext cx="827584" cy="764704"/>
          </a:xfrm>
          <a:prstGeom prst="rect">
            <a:avLst/>
          </a:prstGeom>
        </p:spPr>
      </p:pic>
      <p:pic>
        <p:nvPicPr>
          <p:cNvPr id="8" name="Resim 7"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44624"/>
            <a:ext cx="992808" cy="648072"/>
          </a:xfrm>
          <a:prstGeom prst="rect">
            <a:avLst/>
          </a:prstGeom>
          <a:noFill/>
          <a:ln>
            <a:noFill/>
          </a:ln>
        </p:spPr>
      </p:pic>
      <p:sp>
        <p:nvSpPr>
          <p:cNvPr id="9" name="Unvan 1"/>
          <p:cNvSpPr txBox="1">
            <a:spLocks/>
          </p:cNvSpPr>
          <p:nvPr/>
        </p:nvSpPr>
        <p:spPr>
          <a:xfrm>
            <a:off x="1043608" y="105544"/>
            <a:ext cx="6984776" cy="659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SALGIN TÜRLERİ</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9 Dikdörtgen"/>
          <p:cNvSpPr/>
          <p:nvPr/>
        </p:nvSpPr>
        <p:spPr>
          <a:xfrm>
            <a:off x="467544" y="908720"/>
            <a:ext cx="8136904" cy="5078313"/>
          </a:xfrm>
          <a:prstGeom prst="rect">
            <a:avLst/>
          </a:prstGeom>
        </p:spPr>
        <p:txBody>
          <a:bodyPr wrap="square">
            <a:spAutoFit/>
          </a:bodyPr>
          <a:lstStyle/>
          <a:p>
            <a:pPr algn="just">
              <a:spcAft>
                <a:spcPts val="600"/>
              </a:spcAft>
            </a:pPr>
            <a:r>
              <a:rPr lang="tr-TR" sz="2400" b="1" dirty="0" smtClean="0">
                <a:latin typeface="Calibri" pitchFamily="34" charset="0"/>
              </a:rPr>
              <a:t>	</a:t>
            </a:r>
            <a:r>
              <a:rPr lang="tr-TR" sz="2400" b="1" dirty="0" smtClean="0">
                <a:solidFill>
                  <a:srgbClr val="0070C0"/>
                </a:solidFill>
                <a:latin typeface="Calibri" pitchFamily="34" charset="0"/>
              </a:rPr>
              <a:t>Sporadi:</a:t>
            </a:r>
            <a:r>
              <a:rPr lang="tr-TR" sz="2400" b="1" dirty="0" smtClean="0">
                <a:latin typeface="Calibri" pitchFamily="34" charset="0"/>
              </a:rPr>
              <a:t> </a:t>
            </a:r>
            <a:r>
              <a:rPr lang="tr-TR" sz="2400" dirty="0" smtClean="0">
                <a:latin typeface="Calibri" pitchFamily="34" charset="0"/>
              </a:rPr>
              <a:t>Bir enfeksiyon hastalığının değişik bölgelerde tek tük olgular halinde görülmesi (Kuduz)</a:t>
            </a:r>
          </a:p>
          <a:p>
            <a:pPr algn="just">
              <a:spcAft>
                <a:spcPts val="600"/>
              </a:spcAft>
            </a:pPr>
            <a:endParaRPr lang="tr-TR" sz="1000" dirty="0" smtClean="0">
              <a:latin typeface="Calibri" pitchFamily="34" charset="0"/>
            </a:endParaRPr>
          </a:p>
          <a:p>
            <a:pPr algn="just">
              <a:spcAft>
                <a:spcPts val="600"/>
              </a:spcAft>
            </a:pPr>
            <a:r>
              <a:rPr lang="tr-TR" sz="2400" b="1" dirty="0" smtClean="0">
                <a:latin typeface="Calibri" pitchFamily="34" charset="0"/>
              </a:rPr>
              <a:t>	</a:t>
            </a:r>
            <a:r>
              <a:rPr lang="tr-TR" sz="2400" b="1" dirty="0" smtClean="0">
                <a:solidFill>
                  <a:srgbClr val="0070C0"/>
                </a:solidFill>
                <a:latin typeface="Calibri" pitchFamily="34" charset="0"/>
              </a:rPr>
              <a:t>Endemi:</a:t>
            </a:r>
            <a:r>
              <a:rPr lang="tr-TR" sz="2400" b="1" dirty="0" smtClean="0">
                <a:latin typeface="Calibri" pitchFamily="34" charset="0"/>
              </a:rPr>
              <a:t> </a:t>
            </a:r>
            <a:r>
              <a:rPr lang="tr-TR" sz="2400" dirty="0" smtClean="0">
                <a:latin typeface="Calibri" pitchFamily="34" charset="0"/>
              </a:rPr>
              <a:t>Bir enfeksiyon hastalığının belirli bir ülke ya da bölgede iklim ve coğrafi koşullara bağlı olarak devamlı görülmesi (Sıtma, Şark çıbanı)</a:t>
            </a:r>
          </a:p>
          <a:p>
            <a:pPr algn="just">
              <a:spcAft>
                <a:spcPts val="600"/>
              </a:spcAft>
            </a:pPr>
            <a:endParaRPr lang="tr-TR" sz="1000" dirty="0" smtClean="0">
              <a:latin typeface="Calibri" pitchFamily="34" charset="0"/>
            </a:endParaRPr>
          </a:p>
          <a:p>
            <a:pPr algn="just">
              <a:spcAft>
                <a:spcPts val="600"/>
              </a:spcAft>
            </a:pPr>
            <a:r>
              <a:rPr lang="tr-TR" sz="2400" dirty="0" smtClean="0">
                <a:latin typeface="Calibri" pitchFamily="34" charset="0"/>
              </a:rPr>
              <a:t>	</a:t>
            </a:r>
            <a:r>
              <a:rPr lang="tr-TR" sz="2400" b="1" dirty="0" smtClean="0">
                <a:solidFill>
                  <a:srgbClr val="0070C0"/>
                </a:solidFill>
                <a:latin typeface="Calibri" pitchFamily="34" charset="0"/>
              </a:rPr>
              <a:t>Epidemi:</a:t>
            </a:r>
            <a:r>
              <a:rPr lang="tr-TR" sz="2400" b="1" dirty="0" smtClean="0">
                <a:latin typeface="Calibri" pitchFamily="34" charset="0"/>
              </a:rPr>
              <a:t> </a:t>
            </a:r>
            <a:r>
              <a:rPr lang="tr-TR" sz="2400" dirty="0" smtClean="0">
                <a:latin typeface="Calibri" pitchFamily="34" charset="0"/>
              </a:rPr>
              <a:t>Sporadik ya da endemik olarak bulunan bir hastalığın, uygun koşullarda hızla yayılarak salgın biçimine dönüşmesi (Bağırsak hastalığı, Grip, Tifo)</a:t>
            </a:r>
          </a:p>
          <a:p>
            <a:pPr algn="just">
              <a:spcAft>
                <a:spcPts val="600"/>
              </a:spcAft>
            </a:pPr>
            <a:endParaRPr lang="tr-TR" sz="1000" dirty="0" smtClean="0">
              <a:latin typeface="Calibri" pitchFamily="34" charset="0"/>
            </a:endParaRPr>
          </a:p>
          <a:p>
            <a:pPr algn="just">
              <a:spcAft>
                <a:spcPts val="600"/>
              </a:spcAft>
            </a:pPr>
            <a:r>
              <a:rPr lang="tr-TR" sz="2400" b="1" dirty="0" smtClean="0">
                <a:latin typeface="Calibri" pitchFamily="34" charset="0"/>
              </a:rPr>
              <a:t>	</a:t>
            </a:r>
            <a:r>
              <a:rPr lang="tr-TR" sz="2400" b="1" dirty="0" smtClean="0">
                <a:solidFill>
                  <a:srgbClr val="0070C0"/>
                </a:solidFill>
                <a:latin typeface="Calibri" pitchFamily="34" charset="0"/>
              </a:rPr>
              <a:t>Pandemi:</a:t>
            </a:r>
            <a:r>
              <a:rPr lang="tr-TR" sz="2400" b="1" dirty="0" smtClean="0">
                <a:latin typeface="Calibri" pitchFamily="34" charset="0"/>
              </a:rPr>
              <a:t> </a:t>
            </a:r>
            <a:r>
              <a:rPr lang="tr-TR" sz="2400" dirty="0" smtClean="0">
                <a:latin typeface="Calibri" pitchFamily="34" charset="0"/>
              </a:rPr>
              <a:t>Bir enfeksiyon hastalığının hızla yayılarak ülke</a:t>
            </a:r>
            <a:br>
              <a:rPr lang="tr-TR" sz="2400" dirty="0" smtClean="0">
                <a:latin typeface="Calibri" pitchFamily="34" charset="0"/>
              </a:rPr>
            </a:br>
            <a:r>
              <a:rPr lang="tr-TR" sz="2400" dirty="0" smtClean="0">
                <a:latin typeface="Calibri" pitchFamily="34" charset="0"/>
              </a:rPr>
              <a:t>ya da kıtalar arasında salgın yapması (Kuş gribi, SARS, HIV/AIDS, COVID-19) </a:t>
            </a:r>
            <a:endParaRPr lang="tr-TR" sz="2400" dirty="0">
              <a:latin typeface="Calibri" pitchFamily="34" charset="0"/>
            </a:endParaRPr>
          </a:p>
        </p:txBody>
      </p:sp>
    </p:spTree>
    <p:extLst>
      <p:ext uri="{BB962C8B-B14F-4D97-AF65-F5344CB8AC3E}">
        <p14:creationId xmlns:p14="http://schemas.microsoft.com/office/powerpoint/2010/main" val="1143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3369</TotalTime>
  <Words>579</Words>
  <Application>Microsoft Office PowerPoint</Application>
  <PresentationFormat>Ekran Gösterisi (4:3)</PresentationFormat>
  <Paragraphs>374</Paragraphs>
  <Slides>60</Slides>
  <Notes>0</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Ofis Teması</vt:lpstr>
      <vt:lpstr>İZMİR İL MİLLİ EĞİTİM İSGB EĞİTİM KURUMLARINDA HİJYEN ŞARTLARININ GELİŞTİRİLMESİ VE  ENFEKSİYON ÖNLEME KILAVUZU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SALGIN ACİL DURUM SORUMLUSU  EĞİTİMİ                            izmirisg.meb.gov.tr              dokümanlar başlığı altında  </vt:lpstr>
      <vt:lpstr> 3.1. HAZIRLIK   Kuruluş, salgınlara yönelik, tüm fiziki alanları ve ilgili tüm tarafları kapsayan risk değerlendirmesi yapmalı.  Örnek Risk Değerlendirme   Örnek Tehlike Unsurları </vt:lpstr>
      <vt:lpstr>  3.1. HAZIRLIK    Enfeksiyon Önleme ve Kontrol Eylem Planı/Planları hazırlanmalı.   Bu Planda; a)  Kapasite kullanımı ve KKD gereklilikleri belirtilmeli, b)  Uygun temizlik ve dezenfeksiyon işlemleri yer almalı, c)  Tüm faaliyet planları özel gurupların erişebilirliğini sağlamalı, d)  Acil durumlar haricinde ziyaretçi kabul edilmemesi ile ilgili bilgilendirme ve gerekli tedbirleri ile ilgili hususlar açıklanmalı, e)  Zorunlu olmayan toplu etkinliklerin yapılmamasını, gerekli olan etkinliklerin uygun önlemler  alınarak kontrollü yapılmasını içermeli, f)  Öğrenciler ve personelin devamsızlıklarının takip edilmeli, devamsızlıklardaki artışların salgın hastalıklarla ilişkili olması halinde yapılacaklar belirlenmeli, g)  Salgın durumlarında semptomları olan hastaları tespit etmeye yönelik uygulamaları içermelidir.</vt:lpstr>
      <vt:lpstr>  3.1. HAZIRLIK    Kontrol Önlemleri Hiyerarşisi oluşturulmalı,  a)  Semptomları (belirtileri) olan kişilerin erken saptanmasını, b)  Sağlık otoritesine bildirilmesini/raporlanmasını; c)  Kişilerin erken izolasyonunu, d)  Kişilerin sağlık kuruluşuna nakledilmesi/naklinin sağlanmasını, e)  Doğrulanmış salgın hastalıklı  kişilerin iyileşmesini takiben sağlık otoritelerince belirlenen süre izolasyon sonrasında kuruluşa dönmesinin sağlanması, </vt:lpstr>
      <vt:lpstr>  3.1. HAZIRLIK    Kuruluşta; aşağıdaki hususlar dâhil olmak üzere gerekli olan iç ve dış iletişim planlamaları oluşturulmalı.  a)   Ne ile ilgili (hangi konuda) iletişim kuracağını, b)   Ne zaman iletişim kuracağını, c)   Kiminle iletişim kuracağını, d)   Nasıl iletişim kuracağını, e)   Kimin iletişim kuracağını.        Belirlemelidir.</vt:lpstr>
      <vt:lpstr>  3.1. HAZIRLIK    Kuruluş,   Hijyen,  enfeksiyon önleme  ve   kontrolünün oluşturulması, uygulanması, sürekliliğinin sağlanması için ihtiyaç duyulan kaynakları tespit ve temin etmeli.         Hijyen,  enfeksiyon  önleme ve kontrolün sağlanmasının etkili şekilde uygulanması ile proseslerin işletilmesi ve kontrolü için sorumlu olacak yetkin kişi/kişileri belirlenip ve görevlendirmeli.        Kuruluş tarafından belirlenen kuralların çalışanlar ve diğer kişilere bildirilmesi ve uygulanması güvence altına alınmalı.</vt:lpstr>
      <vt:lpstr>  3.1. HAZIRLIK    Salgın   hastalık   dönemlerinde  (COVID-19 vb.)  kişilerin kuruluşa  girişleri  ile ilgili belirlenen (ateş ölçümü vb.) kuralların uygulanması ve uygun olmayanların kuruluşa alınmayıp en yakın sağlık kuruluşuna sevki ile ilgili metot belirlenmeli.</vt:lpstr>
      <vt:lpstr>  3.1. HAZIRLIK    Salgın hastalık dönemlerinde (COVID-19 vb.) hastalık kaynağının (virüs vb.) bulaş yolları  ve  önlenmesine  yönelik çalışanların/öğrencilerin   düzenli  eğitimi,  uygun  hijyen  ve sanitasyon şartları ile korunma önlemleri ve salgın hastalık farkındalığı sağlanmalı.</vt:lpstr>
      <vt:lpstr>  3.1. HAZIRLIK    Kuruluş  girişleri  ve  içerisinde  uygun  yerlere salgın hastalık  dönemlerine  özgü  kurallar   (sosyal mesafe, maske kullanımı,   el   temizliği   ve    öğrencilerin  hangi   koşullarda kuruluşa   gelmemesi   gerektiğini   açıklayan)   ile enfeksiyon yayılmasını önlemenin yollarını açıklayan bilgilendirme amaçlı afişler, posterler, tabela, uyarı işaretleri vb. asılmalı.</vt:lpstr>
      <vt:lpstr>   3.3. HAZIRLIK    Salgın hastalık (COVID-19 vb.) belirtileri gösteren kişilere yapılacak işlemler ile ilgili asgari olarak aşağıda belirtilen adımları içeren bir eylem planı (BBÖ) ya da yöntem belirlenmeli.    BBÖ Planlaması; a)  Salgın hastalık belirtileri (ateş, öksürük, burun akıntısı, solunum sıkıntısı vb.) olan veya temaslısı olan öğretmen, öğrenci ya da çalışanlara uygun KKD (tıbbi maske vb.) kullanımı ve izolasyonunu içermeli, b)  BBÖ planı ve kontrolün sağlanmasında etkili şekilde uygulanma için sorumlu olacak yetkin kişi/kişilerin yer almasını içermeli, c)  Salgın hastalık belirtisi veya temaslısı olan öğretmen, öğrenci ya da çalışanların yakınlarına, İletişim planlamasına uygun olarak bilgilendirme yapılmasını içermeli, d)  İletişim planlamasına uygun olarak kontrollü şekilde sağlık kuruluşlarına yönlendirmeyi içermeli,</vt:lpstr>
      <vt:lpstr>   3.3. HAZIRLIK   e)  Salgın hastalık belirtisi gösteren kişi ve temaslılarca kullanılan alanların sağlık   otoritelerinde   belirtilen şekilde boşaltılması, dezenfeksiyonu ve havalandırmasını içermeli, f)  Salgın hastalık semptomları olan bir kişi ile ilgilenirken, uygun ek KKD’ ler (maske, göz koruması, eldiven ve önlük, elbise vb.) kullanılmasını içermeli, g) Müdahale sonrası KKD’ lerin uygun şekilde (Örneğin COVID-19 için, ilk önce eldivenler ve elbisenin çıkarılması, el hijyeni yapılması, sonra göz koruması çıkarılması en son maskenin çıkarılması ve hemen sabun ve su veya alkol bazlı el antiseptiği ile ellerin temizlenmesi vb.) çıkarılmasını içermeli,  h)  Salgın hastalık belirtileri olan kişinin vücut sıvılarıyla temas eden eldivenleri ve diğer tek kullanımlık eşyaları tıbbi atık olarak kabul edilerek uygun şekilde bertaraf edilmesini içermeli,</vt:lpstr>
      <vt:lpstr>                 3.1. HAZIRLIK    Salgın hastalık (COVID-19 vb.) şüpheli vakaların tahliyesi/transferi ile ilgili yöntem belirlenmeli.   Hasta kişinin olası temaslılarının saptanması ve yönetimi, sağlık otoritesinin talimatlarına uygun olarak yapılacağı güvence altına alınmalı.</vt:lpstr>
      <vt:lpstr>   3.1. HAZIRLIK    Eğitim faaliyetine başlamadan önce ve belirlenmiş periyotlarda binaların genel temizliğinin su ve deterjanla yapılarak genel hijyenin sağlanması ile ilgili planlama ve kontrol yöntemi belirlenmeli.</vt:lpstr>
      <vt:lpstr>   3.1. HAZIRLIK    Salgın hastalıklar (COVID-19 vb.) kapsamında alınacak önlemler kuruluşun varsa web sayfasında yayımlanmalı.   Eğitim öğretim faaliyetleri başlamadan önce salgın hastalıklar ile ilgili uygulamalar konusunda velilere (e-okul,  e-posta, SMS vb. iletişim kanalları ile) bilgilendirilme yapılması sağlanmalı.</vt:lpstr>
      <vt:lpstr> Eğitim öğretim faaliyetleri başlamadan önce salgın hastalıklar (COVID-19 vb.) kapsamında alınan önlemler ve kuruluş şartlarının ilgili taraflara (veliler, öğrenciler vb.) bildirilmesi ve anlaşılması güvence altına alınmalı.  (Örneğin; Bilgilendirme ve Taahhütname Formu, öğrenci-veli sözleşmeleri vb.) Uygulanan yöntem; a) Çeşitli salgın hastalık semptomları (ateş, öksürük, burun akıntısı, solunum sıkıntısı, ishal vb.) gösteren öğrencilerin kuruluşa gönderilmemesi, kurulaşa bilgi verilmesi ve sağlık kuruluşlarına yönlendirilmesini içermeli, b) Aile içerisinde salgın hastalık (COVID-19 vb.) belirtisi (ateş, öksürük, burun akıntısı, solunum sıkıntısı gibi) ya da tanısı alan, temaslısı olan kişi bulunması durumunda kuruluşa ivedilikle bilgi verilmesi ve öğrencilerin kuruluşa gönderilmemesini içermeli, </vt:lpstr>
      <vt:lpstr>  3.1. HAZIRLIK   c)  Öğrencilerin bırakılması ve alınması sırasında personel ve velilerin salgın hastalık dönemi önlemlerine (sosyal mesafe kuralları, maske kullanımı vb.) uymasını içermeli, d) Mümkünse her gün aynı velinin öğrenciyi alması ve bırakmasını içermeli, e) Salgın hastalık dönemlerine özgü riskli gruplarda yer alan (büyükanne/büyükbaba gibi 65 yaş üstü kişiler veya altta yatan hastalığı olanlar vb.) kişilerin öğrencileri bırakıp almamasını içermeli, f) Kuruluşa giriş/çıkış saatlerinde öğrencilerin veliler tarafından kuruluş dışında teslim alınıp bırakılmasını içermeli,   Belirlenen yöntem ve ortaya konan şartların, uygulamaların sürekliliği, kontrol altına almalıdır.</vt:lpstr>
      <vt:lpstr>    3.1. HAZIRLIK    Kuruluş girişlerine personel, öğrenci, veli, ziyaretçilerin el hijyenini sağlayabilmeleri için gerekli altyapı (uygun noktalarda el yıkama imkânı, mümkün olmadığı noktalarda ve alanlarda %70 alkol bazlı antiseptik madde vb.) sağlamalı.</vt:lpstr>
      <vt:lpstr>   3.1. HAZIRLIK    Kuruluş girişlerine personel, öğrenci, veli, ziyaretçilerin el hijyenini sağlayabilmeleri için gerekli altyapı (uygun noktalarda el yıkama imkânı, mümkün olmadığı noktalarda ve alanlarda %70 alkol bazlı antiseptik madde vb.) sağlamalı.  a) Salgın hastalık (COVID-19 vb.) durumlarında, kuruluşta bulunan herkesin KKD’leri kullanımı için gerekli önlemler, (maskesi olmayanlar için bina girişinde maske bulundurulması vb.) alınmalı,  b) Salgın hastalık (COVID-19 vb.) durumlarında, kuruluşta bulunan herkesin KKD’leri kuralına uygun kullanımı (maske nemlendikçe ya da kirlendikçe değiştirilmesi vb.) için gerekli bilgilendirme ve kontroller uygulanmalı, </vt:lpstr>
      <vt:lpstr>  3.1. HAZIRLIK   c) Salgın hastalık (COVID-19 vb.) durumlarında, kuruluşta bulunanların KKD değiştirirken dikkat edilmesi gereken hususlar konusunda (yeni maske takılırken ve sonrasında el antiseptiği kullanılması vb.) bilgilendirme ve kontroller uygulanmalı,  d) Kuruluşta tüm alanların (sınıflara, koridorlara vb.) giriş ve çıkışlarında, uygun yerlerde el hijyeni için gerekli (el antiseptikleri yerleştirilmesi vb.) kaynaklar sağlanmalı,  e) El hijyeni için gerekli (el antiseptikleri vb.) kaynaklarla ilgili kontrol kriterleri (küçük öğrencilerin yutma riski vb.) belirlenmiş ve kontrolün gerçekleştirilmesi sağlanmalı </vt:lpstr>
      <vt:lpstr>  2.2 YÜKLENİCİ HİZMET SUNUCULAR a) Kuruluş, uyulması gereken kurallara dair tedarikçilerini bilgilendirmeli ve güvence altına almalı,  b) Tedarikçilere, belirlenen kurallara uymaları konusunda gerekli kontrol tedbirleri uygulanmalı,   Kuruluş, dışarıdan tedarik edilen proses, ürün ve hizmetlerin, kuruluşun hijyen sanitasyon uygulamalarını olumsuz şekilde etkilememesini güvence altına almalı.  Tedarikçi araçları ile ilgili temizlik ve hijyen kontrolleri yapılmalı.</vt:lpstr>
      <vt:lpstr>              2.3. EĞİTİM  Kuruluş en az aşağıdaki eğitimleri bir plan dahilinde gerçekleştirilmeli, öğrenci ve personel yetkinliğini sağlayarak kayıtlarını muhafaza etmeli.  a)  Standart Enfeksiyon Kontrol Önlemleri (SEKÖ); b)  Bulaş Bazlı Önlemler (BBÖ); c)  Salgın hastalık (COVID-19 vb.) belirtileri ve yayılımı hakkında:       I. Öğrencilerin ve personelin kendisinde belirtiler ve/veya hastalık görüldüğünde yapılacaklar;  II. İzolasyon kuralları ve hastalığın yayılmaması için yapacakları/yapılacaklar; </vt:lpstr>
      <vt:lpstr>d)  Kişisel hijyen, el hijyeni, e)  KKD’nin kullanılması.   Temizlik personeli eğitimlerinde ayrıca;   I. Temizlik yapılmadan önce, yapılırken ve yapıldıktan sonra dikkat edilmesi gereken hususları,  II. İşyerinde kullanılan temizlik kimyasallarının tehlikelerini, atıkların toplanması ve imhasını içermelidir.    Özel  eğitim  ihtiyacı  olan  bireylerin  eğitime  erişimlerini kolaylaştırmak için belirlenen özel eğitim  politikaları  belirlenerek, uygulanmalı.</vt:lpstr>
      <vt:lpstr> 2.4. ATIK YÖNETİMİ  Atık yönetimi ile ilgili yöntem belirlenmeli.   a)  Sağlık otoritelerince salgın hastalık durumlarına (COVID-19 vb.) özgü, atık yönetimi kurallarına uygun hareket edilmesi sağlanmalı, b)  Atık geçici depolama alanı, mevzuat gereksinimlerini karşılayacak şekilde diğer alanlar ve çevreden ayrılmalı, c)  Sıvı ve katı atık geçici depolama alanı, atıkların her tasfiyesinden/uzaklaştırılmasından sonra temizlenmeli, d)  Araç, taşıyıcı ve konteynerler bakımlı, temiz ve uygun durumda tutulmalı, e)  Kullanımda olan atık kumbaraları, tercihen elle temas etmeden açılabilir-kapanabilir (pedallı, sensörlü, vb.) olmalı.</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 İşlem</dc:creator>
  <cp:lastModifiedBy>igs</cp:lastModifiedBy>
  <cp:revision>374</cp:revision>
  <dcterms:created xsi:type="dcterms:W3CDTF">2015-11-25T07:56:03Z</dcterms:created>
  <dcterms:modified xsi:type="dcterms:W3CDTF">2020-08-13T07:15:38Z</dcterms:modified>
</cp:coreProperties>
</file>