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85" r:id="rId4"/>
    <p:sldId id="283" r:id="rId5"/>
    <p:sldId id="257" r:id="rId6"/>
    <p:sldId id="264" r:id="rId7"/>
    <p:sldId id="276" r:id="rId8"/>
    <p:sldId id="275" r:id="rId9"/>
    <p:sldId id="280" r:id="rId10"/>
    <p:sldId id="263" r:id="rId11"/>
    <p:sldId id="274" r:id="rId12"/>
    <p:sldId id="284" r:id="rId13"/>
    <p:sldId id="261" r:id="rId14"/>
    <p:sldId id="278" r:id="rId15"/>
    <p:sldId id="259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DFAD9-9A4E-4054-BAD7-293BE02CF260}" type="datetimeFigureOut">
              <a:rPr lang="tr-TR" smtClean="0"/>
              <a:t>19.09.2025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FF365-E6D4-4C04-8137-33F80D82C5F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755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F365-E6D4-4C04-8137-33F80D82C5F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867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F365-E6D4-4C04-8137-33F80D82C5F2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9203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F365-E6D4-4C04-8137-33F80D82C5F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4230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F365-E6D4-4C04-8137-33F80D82C5F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89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F365-E6D4-4C04-8137-33F80D82C5F2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650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A99-773A-47CA-AA2E-831C89C483D6}" type="datetimeFigureOut">
              <a:rPr lang="tr-TR" smtClean="0"/>
              <a:t>19.09.2025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DF8A-745D-452C-A792-D502AB4B895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106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A99-773A-47CA-AA2E-831C89C483D6}" type="datetimeFigureOut">
              <a:rPr lang="tr-TR" smtClean="0"/>
              <a:t>19.09.2025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DF8A-745D-452C-A792-D502AB4B895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598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A99-773A-47CA-AA2E-831C89C483D6}" type="datetimeFigureOut">
              <a:rPr lang="tr-TR" smtClean="0"/>
              <a:t>19.09.2025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DF8A-745D-452C-A792-D502AB4B895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321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A99-773A-47CA-AA2E-831C89C483D6}" type="datetimeFigureOut">
              <a:rPr lang="tr-TR" smtClean="0"/>
              <a:t>19.09.2025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DF8A-745D-452C-A792-D502AB4B895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247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A99-773A-47CA-AA2E-831C89C483D6}" type="datetimeFigureOut">
              <a:rPr lang="tr-TR" smtClean="0"/>
              <a:t>19.09.2025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DF8A-745D-452C-A792-D502AB4B895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375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A99-773A-47CA-AA2E-831C89C483D6}" type="datetimeFigureOut">
              <a:rPr lang="tr-TR" smtClean="0"/>
              <a:t>19.09.2025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DF8A-745D-452C-A792-D502AB4B895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29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A99-773A-47CA-AA2E-831C89C483D6}" type="datetimeFigureOut">
              <a:rPr lang="tr-TR" smtClean="0"/>
              <a:t>19.09.2025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DF8A-745D-452C-A792-D502AB4B895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482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A99-773A-47CA-AA2E-831C89C483D6}" type="datetimeFigureOut">
              <a:rPr lang="tr-TR" smtClean="0"/>
              <a:t>19.09.2025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DF8A-745D-452C-A792-D502AB4B895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760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A99-773A-47CA-AA2E-831C89C483D6}" type="datetimeFigureOut">
              <a:rPr lang="tr-TR" smtClean="0"/>
              <a:t>19.09.2025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DF8A-745D-452C-A792-D502AB4B895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052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A99-773A-47CA-AA2E-831C89C483D6}" type="datetimeFigureOut">
              <a:rPr lang="tr-TR" smtClean="0"/>
              <a:t>19.09.2025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DF8A-745D-452C-A792-D502AB4B895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598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A99-773A-47CA-AA2E-831C89C483D6}" type="datetimeFigureOut">
              <a:rPr lang="tr-TR" smtClean="0"/>
              <a:t>19.09.2025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DF8A-745D-452C-A792-D502AB4B895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370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A6A99-773A-47CA-AA2E-831C89C483D6}" type="datetimeFigureOut">
              <a:rPr lang="tr-TR" smtClean="0"/>
              <a:t>19.09.2025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2DF8A-745D-452C-A792-D502AB4B895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691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ekutuphane.saglik.gov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84526" y="2243496"/>
            <a:ext cx="9636759" cy="1674297"/>
          </a:xfrm>
        </p:spPr>
        <p:txBody>
          <a:bodyPr>
            <a:normAutofit fontScale="90000"/>
          </a:bodyPr>
          <a:lstStyle/>
          <a:p>
            <a:r>
              <a:rPr lang="tr-TR" sz="7200" b="1" dirty="0" smtClean="0">
                <a:solidFill>
                  <a:srgbClr val="C00000"/>
                </a:solidFill>
                <a:latin typeface="+mn-lt"/>
              </a:rPr>
              <a:t>19-25 Eylül</a:t>
            </a:r>
            <a:br>
              <a:rPr lang="tr-TR" sz="7200" b="1" dirty="0" smtClean="0">
                <a:solidFill>
                  <a:srgbClr val="C00000"/>
                </a:solidFill>
                <a:latin typeface="+mn-lt"/>
              </a:rPr>
            </a:br>
            <a:r>
              <a:rPr lang="tr-TR" sz="7200" b="1" dirty="0" smtClean="0">
                <a:solidFill>
                  <a:srgbClr val="C00000"/>
                </a:solidFill>
                <a:latin typeface="+mn-lt"/>
              </a:rPr>
              <a:t>Dünya Şeker Tüketimine Dikkat Haftası</a:t>
            </a:r>
            <a:endParaRPr lang="tr-TR" sz="7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39" y="3917793"/>
            <a:ext cx="5284161" cy="298479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24247" y="5177307"/>
            <a:ext cx="396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İzmir İl Milli Eğitim Müdürlüğü</a:t>
            </a:r>
          </a:p>
          <a:p>
            <a:r>
              <a:rPr lang="tr-TR" sz="2000" b="1" dirty="0" smtClean="0"/>
              <a:t>     İSGB Sağlık Hizmetleri</a:t>
            </a:r>
          </a:p>
        </p:txBody>
      </p:sp>
    </p:spTree>
    <p:extLst>
      <p:ext uri="{BB962C8B-B14F-4D97-AF65-F5344CB8AC3E}">
        <p14:creationId xmlns:p14="http://schemas.microsoft.com/office/powerpoint/2010/main" val="4144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728603"/>
            <a:ext cx="9100868" cy="836058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                                </a:t>
            </a:r>
            <a:endParaRPr lang="tr-TR" sz="36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51162" cy="175116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"/>
          <a:stretch/>
        </p:blipFill>
        <p:spPr>
          <a:xfrm>
            <a:off x="9892609" y="90953"/>
            <a:ext cx="2287639" cy="1275299"/>
          </a:xfrm>
          <a:prstGeom prst="rect">
            <a:avLst/>
          </a:prstGeom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110188" y="1983640"/>
            <a:ext cx="30523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endParaRPr lang="tr-TR" dirty="0" smtClean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566432" y="2094854"/>
            <a:ext cx="3737394" cy="4556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endParaRPr lang="tr-TR" dirty="0" smtClean="0"/>
          </a:p>
          <a:p>
            <a:pPr marL="0" indent="0">
              <a:buClr>
                <a:srgbClr val="C00000"/>
              </a:buClr>
              <a:buNone/>
            </a:pPr>
            <a:endParaRPr lang="tr-TR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1201731" y="1662315"/>
            <a:ext cx="98346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/>
              <a:t>Dünya Sağlık </a:t>
            </a:r>
            <a:r>
              <a:rPr lang="tr-TR" sz="3200" dirty="0" smtClean="0"/>
              <a:t>Örgütü şekerin </a:t>
            </a:r>
            <a:r>
              <a:rPr lang="tr-TR" sz="3200" dirty="0"/>
              <a:t>düşük oranda </a:t>
            </a:r>
            <a:r>
              <a:rPr lang="tr-TR" sz="3200" dirty="0" smtClean="0"/>
              <a:t>tüketilmesini, toplam </a:t>
            </a:r>
            <a:r>
              <a:rPr lang="tr-TR" sz="3200" dirty="0"/>
              <a:t>enerji alımının %</a:t>
            </a:r>
            <a:r>
              <a:rPr lang="tr-TR" sz="3200" dirty="0" smtClean="0"/>
              <a:t>10’u geçmemesini hatta mümkünse %5’in altına düşürülmesini önermektedir.</a:t>
            </a:r>
            <a:endParaRPr lang="tr-TR" sz="3200" dirty="0"/>
          </a:p>
        </p:txBody>
      </p:sp>
      <p:sp>
        <p:nvSpPr>
          <p:cNvPr id="6" name="Dikdörtgen 5"/>
          <p:cNvSpPr/>
          <p:nvPr/>
        </p:nvSpPr>
        <p:spPr>
          <a:xfrm>
            <a:off x="1969811" y="4046454"/>
            <a:ext cx="9030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/>
              <a:t>Bu da kabaca enerji ihtiyacı </a:t>
            </a:r>
            <a:r>
              <a:rPr lang="tr-TR" sz="2800" dirty="0" smtClean="0"/>
              <a:t>ortalama 2000 </a:t>
            </a:r>
            <a:r>
              <a:rPr lang="tr-TR" sz="2800" dirty="0"/>
              <a:t>kalori olan bir kişi </a:t>
            </a:r>
            <a:r>
              <a:rPr lang="tr-TR" sz="2800" dirty="0" smtClean="0"/>
              <a:t>için 100 kalori (%5) </a:t>
            </a:r>
            <a:r>
              <a:rPr lang="tr-TR" sz="2800" dirty="0"/>
              <a:t>yapmakta olup yaklaşık </a:t>
            </a:r>
            <a:r>
              <a:rPr lang="tr-TR" sz="2800" dirty="0" smtClean="0"/>
              <a:t>25 </a:t>
            </a:r>
            <a:r>
              <a:rPr lang="tr-TR" sz="2800" dirty="0"/>
              <a:t>gr </a:t>
            </a:r>
            <a:r>
              <a:rPr lang="tr-TR" sz="2800" dirty="0" smtClean="0"/>
              <a:t>şekere </a:t>
            </a:r>
            <a:r>
              <a:rPr lang="tr-TR" sz="2800" dirty="0"/>
              <a:t>tekabül etmektedir</a:t>
            </a:r>
            <a:r>
              <a:rPr lang="tr-TR" sz="2800" dirty="0" smtClean="0"/>
              <a:t>.</a:t>
            </a:r>
          </a:p>
          <a:p>
            <a:pPr algn="ctr"/>
            <a:endParaRPr lang="tr-TR" sz="2800" dirty="0"/>
          </a:p>
          <a:p>
            <a:pPr algn="ctr"/>
            <a:endParaRPr lang="tr-TR" sz="28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4418"/>
            <a:ext cx="196291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+mn-lt"/>
              </a:rPr>
              <a:t>               </a:t>
            </a:r>
            <a:endParaRPr lang="tr-T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36654" y="788924"/>
            <a:ext cx="8290684" cy="4351338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Markette satılan kekin besin değerlerine bakalım</a:t>
            </a:r>
          </a:p>
          <a:p>
            <a:pPr marL="0" indent="0" algn="ctr">
              <a:buNone/>
            </a:pPr>
            <a:r>
              <a:rPr lang="tr-TR" dirty="0" smtClean="0"/>
              <a:t>100 gr 29 gr şeker içeriyor.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/>
              <a:t>1 kek 35 gr. </a:t>
            </a:r>
          </a:p>
          <a:p>
            <a:pPr marL="0" indent="0" algn="ctr">
              <a:buNone/>
            </a:pPr>
            <a:r>
              <a:rPr lang="tr-TR" dirty="0" smtClean="0"/>
              <a:t>Bir kek yediğimizde  10 gr şeker tüketmiş oluyoruz.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r="11600" b="1307"/>
          <a:stretch/>
        </p:blipFill>
        <p:spPr>
          <a:xfrm>
            <a:off x="9721969" y="129748"/>
            <a:ext cx="2242869" cy="167211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9185" cy="1889185"/>
          </a:xfrm>
          <a:prstGeom prst="rect">
            <a:avLst/>
          </a:prstGeom>
        </p:spPr>
      </p:pic>
      <p:pic>
        <p:nvPicPr>
          <p:cNvPr id="1026" name="Picture 2" descr="Eti Topkek Mini Limonlu Haşhaşlı 150 G - Migr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4" t="43347" r="10783" b="25544"/>
          <a:stretch/>
        </p:blipFill>
        <p:spPr bwMode="auto">
          <a:xfrm>
            <a:off x="7674062" y="4698609"/>
            <a:ext cx="2800745" cy="196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"/>
          <a:stretch/>
        </p:blipFill>
        <p:spPr>
          <a:xfrm>
            <a:off x="9192550" y="235504"/>
            <a:ext cx="2999450" cy="167211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010602" y="1971633"/>
            <a:ext cx="100111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/>
              <a:t>Ambalajlı ürünlerin etiketinde</a:t>
            </a:r>
            <a:r>
              <a:rPr lang="tr-TR" sz="2800" dirty="0" smtClean="0"/>
              <a:t>;</a:t>
            </a:r>
          </a:p>
          <a:p>
            <a:pPr algn="ctr"/>
            <a:r>
              <a:rPr lang="tr-TR" sz="2800" dirty="0" smtClean="0"/>
              <a:t> -Beyaz/kahverengi şeker</a:t>
            </a:r>
            <a:endParaRPr lang="tr-TR" sz="2800" dirty="0"/>
          </a:p>
          <a:p>
            <a:pPr algn="ctr"/>
            <a:r>
              <a:rPr lang="tr-TR" sz="2800" dirty="0" smtClean="0"/>
              <a:t>-</a:t>
            </a:r>
            <a:r>
              <a:rPr lang="tr-TR" sz="2800" dirty="0" err="1"/>
              <a:t>G</a:t>
            </a:r>
            <a:r>
              <a:rPr lang="tr-TR" sz="2800" dirty="0" err="1" smtClean="0"/>
              <a:t>lukoz</a:t>
            </a:r>
            <a:r>
              <a:rPr lang="tr-TR" sz="2800" dirty="0" smtClean="0"/>
              <a:t> </a:t>
            </a:r>
            <a:r>
              <a:rPr lang="tr-TR" sz="2800" dirty="0"/>
              <a:t>şurubu,</a:t>
            </a:r>
          </a:p>
          <a:p>
            <a:pPr algn="ctr"/>
            <a:r>
              <a:rPr lang="tr-TR" sz="2800" dirty="0" smtClean="0"/>
              <a:t>-Dekstroz</a:t>
            </a:r>
          </a:p>
          <a:p>
            <a:pPr algn="ctr"/>
            <a:r>
              <a:rPr lang="tr-TR" sz="2800" dirty="0" smtClean="0"/>
              <a:t>-</a:t>
            </a:r>
            <a:r>
              <a:rPr lang="tr-TR" sz="2800" dirty="0" err="1"/>
              <a:t>F</a:t>
            </a:r>
            <a:r>
              <a:rPr lang="tr-TR" sz="2800" dirty="0" err="1" smtClean="0"/>
              <a:t>ruktoz</a:t>
            </a:r>
            <a:r>
              <a:rPr lang="tr-TR" sz="2800" dirty="0" smtClean="0"/>
              <a:t> şurubu</a:t>
            </a:r>
          </a:p>
          <a:p>
            <a:pPr algn="ctr"/>
            <a:r>
              <a:rPr lang="tr-TR" sz="2800" dirty="0" smtClean="0"/>
              <a:t>-</a:t>
            </a:r>
            <a:r>
              <a:rPr lang="tr-TR" sz="2800" dirty="0"/>
              <a:t>M</a:t>
            </a:r>
            <a:r>
              <a:rPr lang="tr-TR" sz="2800" dirty="0" smtClean="0"/>
              <a:t>ısır şurubu</a:t>
            </a:r>
          </a:p>
          <a:p>
            <a:pPr algn="just"/>
            <a:r>
              <a:rPr lang="tr-TR" sz="2800" dirty="0" smtClean="0"/>
              <a:t> </a:t>
            </a:r>
          </a:p>
          <a:p>
            <a:pPr algn="ctr"/>
            <a:r>
              <a:rPr lang="tr-TR" sz="2800" dirty="0" smtClean="0"/>
              <a:t>        ifadelerini gördüğümüzde o </a:t>
            </a:r>
            <a:r>
              <a:rPr lang="tr-TR" sz="2800" dirty="0"/>
              <a:t>ürünün </a:t>
            </a:r>
            <a:r>
              <a:rPr lang="tr-TR" sz="2800" dirty="0" smtClean="0"/>
              <a:t>sonradan eklenmiş şeker içerdiğini anlamalıyız ve tüketimini azaltmalıyız.</a:t>
            </a:r>
            <a:endParaRPr lang="tr-TR" sz="2800" dirty="0"/>
          </a:p>
        </p:txBody>
      </p:sp>
      <p:pic>
        <p:nvPicPr>
          <p:cNvPr id="7" name="Picture 2" descr="Opinion | Health food firms sprout in a fitness conscious India | Mint">
            <a:extLst>
              <a:ext uri="{FF2B5EF4-FFF2-40B4-BE49-F238E27FC236}">
                <a16:creationId xmlns:a16="http://schemas.microsoft.com/office/drawing/2014/main" id="{0789C48A-1D3F-2E54-0576-3438AC89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9025"/>
            <a:ext cx="3936274" cy="22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"/>
          <a:stretch/>
        </p:blipFill>
        <p:spPr>
          <a:xfrm>
            <a:off x="9054529" y="104926"/>
            <a:ext cx="2999450" cy="1672115"/>
          </a:xfrm>
          <a:prstGeom prst="rect">
            <a:avLst/>
          </a:prstGeom>
        </p:spPr>
      </p:pic>
      <p:sp>
        <p:nvSpPr>
          <p:cNvPr id="19" name="Unvan 1"/>
          <p:cNvSpPr txBox="1">
            <a:spLocks/>
          </p:cNvSpPr>
          <p:nvPr/>
        </p:nvSpPr>
        <p:spPr>
          <a:xfrm>
            <a:off x="98076" y="1908163"/>
            <a:ext cx="11101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C00000"/>
                </a:solidFill>
                <a:latin typeface="+mn-lt"/>
              </a:rPr>
              <a:t>          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Sağlıklı bir hayat için şeker tüketimini azaltalım</a:t>
            </a:r>
            <a:endParaRPr lang="tr-TR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0" name="Picture 2" descr="Doughnut | Definition, History, Types, &amp; Origins | Britann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3295122"/>
            <a:ext cx="4577188" cy="30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ış Ayında Bağışıklığımızı Güçlendirecek Meyve Suyu Öneril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6" descr="Kış Ayında Bağışıklığımızı Güçlendirecek Meyve Suyu Öneriler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6" name="Picture 8" descr="Pratik meyve salatası tarifleri | Yaş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55" y="3292942"/>
            <a:ext cx="4581888" cy="30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03" y="5949097"/>
            <a:ext cx="995989" cy="9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9185" cy="188918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85" y="0"/>
            <a:ext cx="8229600" cy="54864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r="11600" b="1307"/>
          <a:stretch/>
        </p:blipFill>
        <p:spPr>
          <a:xfrm>
            <a:off x="10118785" y="108534"/>
            <a:ext cx="2242869" cy="167211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2045" y="5696250"/>
            <a:ext cx="8159151" cy="96933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Dinlediğiniz için teşekkürler…</a:t>
            </a:r>
            <a:endParaRPr lang="tr-TR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+mn-lt"/>
              </a:rPr>
              <a:t>                              KAYNAKÇA</a:t>
            </a:r>
            <a:endParaRPr lang="tr-T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189" y="1825624"/>
            <a:ext cx="10965611" cy="4859847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Sağlıklı Beslenme Ve Hareketli Hayat İşbirliği Platformu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Türkiye Şeker Tüketimini/ Kullanımını Azaltma Rehberi</a:t>
            </a:r>
          </a:p>
          <a:p>
            <a:pPr marL="0" indent="0">
              <a:buNone/>
            </a:pPr>
            <a:r>
              <a:rPr lang="tr-TR" sz="2000" dirty="0" smtClean="0"/>
              <a:t>     </a:t>
            </a:r>
            <a:r>
              <a:rPr lang="tr-TR" sz="2000" dirty="0" smtClean="0">
                <a:hlinkClick r:id="rId2"/>
              </a:rPr>
              <a:t>https</a:t>
            </a:r>
            <a:r>
              <a:rPr lang="tr-TR" sz="2000" dirty="0">
                <a:hlinkClick r:id="rId2"/>
              </a:rPr>
              <a:t>://ekutuphane.saglik.gov.tr</a:t>
            </a:r>
            <a:endParaRPr lang="tr-TR" sz="2000" dirty="0"/>
          </a:p>
          <a:p>
            <a:endParaRPr lang="tr-TR" sz="1800" dirty="0" smtClean="0"/>
          </a:p>
          <a:p>
            <a:r>
              <a:rPr lang="tr-TR" sz="2000" dirty="0"/>
              <a:t>T.C. Sağlık Bakanlığı Türkiye Beslenme Rehberi (TÜBER 2022)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b="1" dirty="0">
              <a:latin typeface="MyriadPro-Bold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1547" cy="18115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r="11600" b="1307"/>
          <a:stretch/>
        </p:blipFill>
        <p:spPr>
          <a:xfrm>
            <a:off x="9721969" y="129748"/>
            <a:ext cx="2242869" cy="167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7811" cy="189781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740" y="146612"/>
            <a:ext cx="2349260" cy="1326997"/>
          </a:xfrm>
          <a:prstGeom prst="rect">
            <a:avLst/>
          </a:prstGeom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0" y="1429450"/>
            <a:ext cx="12520246" cy="3311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b="1" dirty="0" smtClean="0"/>
              <a:t>Şeker dediğimizde akla ilk beyaz şeker/ sofra şekeri dediğimiz </a:t>
            </a:r>
            <a:r>
              <a:rPr lang="tr-TR" b="1" dirty="0" err="1" smtClean="0"/>
              <a:t>sakkaroz</a:t>
            </a:r>
            <a:r>
              <a:rPr lang="tr-TR" b="1" dirty="0" smtClean="0"/>
              <a:t> gelir.</a:t>
            </a:r>
          </a:p>
          <a:p>
            <a:pPr>
              <a:lnSpc>
                <a:spcPct val="150000"/>
              </a:lnSpc>
            </a:pPr>
            <a:r>
              <a:rPr lang="tr-TR" b="1" dirty="0"/>
              <a:t>Şeker yiyecek ve içeceklere tat vermek, kıvamını ayarlamak amacıyla kullanılır</a:t>
            </a:r>
            <a:r>
              <a:rPr lang="tr-TR" b="1" dirty="0" smtClean="0"/>
              <a:t>.</a:t>
            </a:r>
            <a:endParaRPr lang="tr-TR" b="1" dirty="0" smtClean="0">
              <a:solidFill>
                <a:srgbClr val="1F1F1F"/>
              </a:solidFill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1F1F1F"/>
                </a:solidFill>
              </a:rPr>
              <a:t>Çoğu </a:t>
            </a:r>
            <a:r>
              <a:rPr lang="tr-TR" b="1" dirty="0">
                <a:solidFill>
                  <a:srgbClr val="1F1F1F"/>
                </a:solidFill>
              </a:rPr>
              <a:t>bitkide bulunur ama </a:t>
            </a:r>
            <a:r>
              <a:rPr lang="tr-TR" b="1" dirty="0" smtClean="0">
                <a:solidFill>
                  <a:srgbClr val="1F1F1F"/>
                </a:solidFill>
              </a:rPr>
              <a:t>sofra şekeri elde edilebilecek kadar çok şeker içeren </a:t>
            </a:r>
            <a:r>
              <a:rPr lang="tr-TR" b="1" dirty="0">
                <a:solidFill>
                  <a:srgbClr val="1F1F1F"/>
                </a:solidFill>
              </a:rPr>
              <a:t>iki bitki </a:t>
            </a:r>
            <a:r>
              <a:rPr lang="tr-TR" b="1" dirty="0" smtClean="0">
                <a:solidFill>
                  <a:srgbClr val="1F1F1F"/>
                </a:solidFill>
              </a:rPr>
              <a:t>vardır.</a:t>
            </a:r>
          </a:p>
          <a:p>
            <a:pPr>
              <a:lnSpc>
                <a:spcPct val="150000"/>
              </a:lnSpc>
            </a:pPr>
            <a:r>
              <a:rPr lang="tr-TR" sz="2200" b="1" dirty="0">
                <a:solidFill>
                  <a:srgbClr val="1F1F1F"/>
                </a:solidFill>
              </a:rPr>
              <a:t>Ş</a:t>
            </a:r>
            <a:r>
              <a:rPr lang="tr-TR" sz="2200" b="1" dirty="0" smtClean="0">
                <a:solidFill>
                  <a:srgbClr val="1F1F1F"/>
                </a:solidFill>
              </a:rPr>
              <a:t>eker </a:t>
            </a:r>
            <a:r>
              <a:rPr lang="tr-TR" sz="2200" b="1" dirty="0">
                <a:solidFill>
                  <a:srgbClr val="1F1F1F"/>
                </a:solidFill>
              </a:rPr>
              <a:t>kamışı ve şeker </a:t>
            </a:r>
            <a:r>
              <a:rPr lang="tr-TR" sz="2200" b="1" dirty="0" smtClean="0">
                <a:solidFill>
                  <a:srgbClr val="1F1F1F"/>
                </a:solidFill>
              </a:rPr>
              <a:t>pancarı</a:t>
            </a:r>
          </a:p>
          <a:p>
            <a:pPr>
              <a:lnSpc>
                <a:spcPct val="150000"/>
              </a:lnSpc>
            </a:pPr>
            <a:r>
              <a:rPr lang="tr-TR" sz="2200" dirty="0" smtClean="0">
                <a:solidFill>
                  <a:srgbClr val="1F1F1F"/>
                </a:solidFill>
              </a:rPr>
              <a:t> </a:t>
            </a:r>
            <a:r>
              <a:rPr lang="tr-TR" sz="2200" b="1" dirty="0" smtClean="0">
                <a:solidFill>
                  <a:srgbClr val="1F1F1F"/>
                </a:solidFill>
              </a:rPr>
              <a:t>Dünya'daki </a:t>
            </a:r>
            <a:r>
              <a:rPr lang="tr-TR" sz="2200" b="1" dirty="0">
                <a:solidFill>
                  <a:srgbClr val="1F1F1F"/>
                </a:solidFill>
              </a:rPr>
              <a:t>şekerin %70'i şeker kamışından üretilir</a:t>
            </a:r>
            <a:r>
              <a:rPr lang="tr-TR" sz="2200" b="1" dirty="0" smtClean="0">
                <a:solidFill>
                  <a:srgbClr val="1F1F1F"/>
                </a:solidFill>
              </a:rPr>
              <a:t>.</a:t>
            </a:r>
            <a:endParaRPr lang="tr-TR" b="1" dirty="0" smtClean="0"/>
          </a:p>
          <a:p>
            <a:pPr algn="just">
              <a:buClr>
                <a:srgbClr val="C00000"/>
              </a:buClr>
            </a:pPr>
            <a:endParaRPr lang="tr-TR" dirty="0" smtClean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algn="just">
              <a:buClr>
                <a:srgbClr val="C00000"/>
              </a:buClr>
            </a:pPr>
            <a:endParaRPr lang="tr-TR" dirty="0" smtClean="0"/>
          </a:p>
          <a:p>
            <a:pPr algn="just">
              <a:buClr>
                <a:srgbClr val="C00000"/>
              </a:buClr>
            </a:pP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                                                             </a:t>
            </a:r>
            <a:endParaRPr lang="tr-TR" dirty="0"/>
          </a:p>
        </p:txBody>
      </p:sp>
      <p:pic>
        <p:nvPicPr>
          <p:cNvPr id="1026" name="Picture 2" descr="Mutfak uygulamalar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871" y="4741174"/>
            <a:ext cx="3768846" cy="21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Şeker Pancarı Nasıl Pişirilir: Tencerede Ve Fırında Pişirme Yöntemler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5" y="4758397"/>
            <a:ext cx="2799471" cy="209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871932" cy="18719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"/>
          <a:stretch/>
        </p:blipFill>
        <p:spPr>
          <a:xfrm>
            <a:off x="9192550" y="26584"/>
            <a:ext cx="2999450" cy="167211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463242" y="1698699"/>
            <a:ext cx="9590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1-Yiyeceklerde </a:t>
            </a:r>
            <a:r>
              <a:rPr lang="tr-TR" sz="2800" b="1" dirty="0"/>
              <a:t>doğal </a:t>
            </a:r>
            <a:r>
              <a:rPr lang="tr-TR" sz="2800" b="1" dirty="0" smtClean="0"/>
              <a:t>olarak aldığımız şekerler</a:t>
            </a:r>
            <a:r>
              <a:rPr lang="tr-TR" sz="2800" dirty="0" smtClean="0"/>
              <a:t>, sütte </a:t>
            </a:r>
            <a:r>
              <a:rPr lang="tr-TR" sz="2800" dirty="0"/>
              <a:t>bulunan laktoz, meyvelerde bulunan </a:t>
            </a:r>
            <a:r>
              <a:rPr lang="tr-TR" sz="2800" dirty="0" err="1" smtClean="0"/>
              <a:t>fruktoz</a:t>
            </a:r>
            <a:r>
              <a:rPr lang="tr-TR" sz="2800" dirty="0" smtClean="0"/>
              <a:t> </a:t>
            </a:r>
            <a:r>
              <a:rPr lang="tr-TR" sz="2800" dirty="0"/>
              <a:t>vb. </a:t>
            </a:r>
            <a:endParaRPr lang="tr-TR" sz="2800" dirty="0" smtClean="0"/>
          </a:p>
          <a:p>
            <a:endParaRPr lang="tr-TR" sz="2800" b="1" dirty="0" smtClean="0"/>
          </a:p>
          <a:p>
            <a:r>
              <a:rPr lang="tr-TR" sz="2800" b="1" dirty="0" smtClean="0"/>
              <a:t>2-İlave </a:t>
            </a:r>
            <a:r>
              <a:rPr lang="tr-TR" sz="2800" b="1" dirty="0"/>
              <a:t>(eklenen) şeker kaynakları: </a:t>
            </a:r>
            <a:r>
              <a:rPr lang="tr-TR" sz="2800" dirty="0" smtClean="0"/>
              <a:t>Kek, çikolata, meşrubat gibi yiyecek ve içecekler. Beyaz </a:t>
            </a:r>
            <a:r>
              <a:rPr lang="tr-TR" sz="2800" dirty="0"/>
              <a:t>şeker, esmer şeker, </a:t>
            </a:r>
            <a:r>
              <a:rPr lang="tr-TR" sz="2800" dirty="0" err="1" smtClean="0"/>
              <a:t>glukoz</a:t>
            </a:r>
            <a:r>
              <a:rPr lang="tr-TR" sz="2800" dirty="0" smtClean="0"/>
              <a:t>/</a:t>
            </a:r>
            <a:r>
              <a:rPr lang="tr-TR" sz="2800" dirty="0" err="1" smtClean="0"/>
              <a:t>fruktoz</a:t>
            </a:r>
            <a:r>
              <a:rPr lang="tr-TR" sz="2800" dirty="0" smtClean="0"/>
              <a:t> şurubu gibi sonradan eklenmiş şeker </a:t>
            </a:r>
            <a:r>
              <a:rPr lang="tr-TR" sz="2800" dirty="0"/>
              <a:t>içeren </a:t>
            </a:r>
            <a:r>
              <a:rPr lang="tr-TR" sz="2800" dirty="0" smtClean="0"/>
              <a:t>ürünler.</a:t>
            </a:r>
            <a:endParaRPr lang="tr-TR" sz="2800" dirty="0"/>
          </a:p>
        </p:txBody>
      </p:sp>
      <p:pic>
        <p:nvPicPr>
          <p:cNvPr id="2050" name="Picture 2" descr="Meyve tabağı hazırlamayın, çünkü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19" y="4286214"/>
            <a:ext cx="4498181" cy="25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ğlıklı Ev Yapımı Çikolata Tarifi • Bakerit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t="35957" r="-949" b="-11598"/>
          <a:stretch/>
        </p:blipFill>
        <p:spPr bwMode="auto">
          <a:xfrm>
            <a:off x="7036038" y="4286214"/>
            <a:ext cx="3242892" cy="31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2889" y="830096"/>
            <a:ext cx="10515600" cy="4966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b="1" dirty="0" smtClean="0">
                <a:solidFill>
                  <a:srgbClr val="C00000"/>
                </a:solidFill>
              </a:rPr>
              <a:t>                         ŞEKER ORANI YÜKSEK BESİNLER NELERDİR?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-Hamur işi (kek, pasta, kurabiye, </a:t>
            </a:r>
            <a:r>
              <a:rPr lang="tr-TR" dirty="0" smtClean="0"/>
              <a:t>bisküvi, </a:t>
            </a:r>
            <a:r>
              <a:rPr lang="tr-TR" dirty="0"/>
              <a:t>şerbetli hamur </a:t>
            </a:r>
            <a:r>
              <a:rPr lang="tr-TR" dirty="0" smtClean="0"/>
              <a:t>tatlıları) </a:t>
            </a:r>
            <a:r>
              <a:rPr lang="tr-TR" dirty="0"/>
              <a:t>ve sütlü </a:t>
            </a:r>
            <a:r>
              <a:rPr lang="tr-TR" dirty="0" smtClean="0"/>
              <a:t>tatlılar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/>
              <a:t>Reçel, marmelat, bal, pekmez</a:t>
            </a:r>
          </a:p>
          <a:p>
            <a:pPr marL="0" indent="0">
              <a:buNone/>
            </a:pPr>
            <a:r>
              <a:rPr lang="tr-TR" dirty="0" smtClean="0"/>
              <a:t>-Gazlı içecekler, </a:t>
            </a:r>
            <a:r>
              <a:rPr lang="tr-TR" dirty="0"/>
              <a:t>limonata, şekerli meyve </a:t>
            </a:r>
            <a:r>
              <a:rPr lang="tr-TR" dirty="0" smtClean="0"/>
              <a:t>içecekleri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-Dondurma, sütlü/sütsüz buzlu ürünler</a:t>
            </a:r>
          </a:p>
          <a:p>
            <a:pPr marL="0" indent="0">
              <a:buNone/>
            </a:pPr>
            <a:r>
              <a:rPr lang="tr-TR" dirty="0" smtClean="0"/>
              <a:t>-Çikolata, gofret, şekerlemeler</a:t>
            </a:r>
          </a:p>
          <a:p>
            <a:pPr marL="0" indent="0" algn="r">
              <a:buNone/>
            </a:pPr>
            <a:r>
              <a:rPr lang="tr-TR" sz="1500" dirty="0"/>
              <a:t>Sağlık Bakanlığı Türkiye Beslenme Rehberi, 2015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880558" cy="188055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r="13025" b="1307"/>
          <a:stretch/>
        </p:blipFill>
        <p:spPr>
          <a:xfrm>
            <a:off x="9920377" y="98926"/>
            <a:ext cx="2105971" cy="1711590"/>
          </a:xfrm>
          <a:prstGeom prst="rect">
            <a:avLst/>
          </a:prstGeom>
        </p:spPr>
      </p:pic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59" y="3053189"/>
            <a:ext cx="1622704" cy="16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871932" cy="18719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"/>
          <a:stretch/>
        </p:blipFill>
        <p:spPr>
          <a:xfrm>
            <a:off x="9192550" y="26584"/>
            <a:ext cx="2999450" cy="1672115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dirty="0"/>
              <a:t>Şeker ve şeker ilave edilmiş besinlerin </a:t>
            </a:r>
            <a:r>
              <a:rPr lang="tr-TR" dirty="0" smtClean="0"/>
              <a:t>fazla tüketimi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/>
              <a:t>O</a:t>
            </a:r>
            <a:r>
              <a:rPr lang="tr-TR" dirty="0" err="1" smtClean="0"/>
              <a:t>bezite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/>
              <a:t>K</a:t>
            </a:r>
            <a:r>
              <a:rPr lang="tr-TR" dirty="0" err="1" smtClean="0"/>
              <a:t>ardiyovasküler</a:t>
            </a:r>
            <a:r>
              <a:rPr lang="tr-TR" dirty="0" smtClean="0"/>
              <a:t> hastalıklar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/>
              <a:t>D</a:t>
            </a:r>
            <a:r>
              <a:rPr lang="tr-TR" dirty="0" smtClean="0"/>
              <a:t>iş çürükleri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/>
              <a:t>T</a:t>
            </a:r>
            <a:r>
              <a:rPr lang="tr-TR" dirty="0" smtClean="0"/>
              <a:t>ip </a:t>
            </a:r>
            <a:r>
              <a:rPr lang="tr-TR" dirty="0"/>
              <a:t>2 diyabet </a:t>
            </a:r>
          </a:p>
          <a:p>
            <a:pPr marL="0" indent="0">
              <a:buNone/>
            </a:pPr>
            <a:r>
              <a:rPr lang="tr-TR" dirty="0" smtClean="0"/>
              <a:t>-Böbrek hastalıkları</a:t>
            </a:r>
          </a:p>
          <a:p>
            <a:pPr marL="0" indent="0" algn="just">
              <a:buNone/>
            </a:pPr>
            <a:endParaRPr lang="tr-TR" sz="2400" dirty="0" smtClean="0"/>
          </a:p>
          <a:p>
            <a:pPr marL="0" indent="0" algn="just">
              <a:buNone/>
            </a:pPr>
            <a:r>
              <a:rPr lang="tr-TR" sz="2400" dirty="0" smtClean="0"/>
              <a:t>Ve bazı </a:t>
            </a:r>
            <a:r>
              <a:rPr lang="tr-TR" sz="2400" dirty="0" err="1"/>
              <a:t>metabolik</a:t>
            </a:r>
            <a:r>
              <a:rPr lang="tr-TR" sz="2400" dirty="0"/>
              <a:t> sorunlara neden olabileceği için tüketimi azaltılmalıdır.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22" y="2755633"/>
            <a:ext cx="1577563" cy="215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"/>
          <a:stretch/>
        </p:blipFill>
        <p:spPr>
          <a:xfrm>
            <a:off x="9192550" y="235504"/>
            <a:ext cx="2999450" cy="167211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785869" y="2642195"/>
            <a:ext cx="96248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/>
              <a:t>Türkiye Beslenme ve Sağlık Araştırması (2017</a:t>
            </a:r>
            <a:r>
              <a:rPr lang="tr-TR" sz="3600" dirty="0" smtClean="0"/>
              <a:t>)</a:t>
            </a:r>
          </a:p>
          <a:p>
            <a:pPr algn="ctr"/>
            <a:r>
              <a:rPr lang="tr-TR" sz="3600" dirty="0" smtClean="0"/>
              <a:t> </a:t>
            </a:r>
            <a:r>
              <a:rPr lang="tr-TR" sz="3600" dirty="0"/>
              <a:t>sonuçlarına göre ülkemizde 15 yaş üstü bireylerde </a:t>
            </a:r>
            <a:endParaRPr lang="tr-TR" sz="3600" dirty="0" smtClean="0"/>
          </a:p>
          <a:p>
            <a:pPr algn="ctr"/>
            <a:r>
              <a:rPr lang="tr-TR" sz="3600" dirty="0" err="1" smtClean="0"/>
              <a:t>obezite</a:t>
            </a:r>
            <a:r>
              <a:rPr lang="tr-TR" sz="3600" dirty="0" smtClean="0"/>
              <a:t> </a:t>
            </a:r>
            <a:r>
              <a:rPr lang="tr-TR" sz="3600" dirty="0"/>
              <a:t>sıklığı %</a:t>
            </a:r>
            <a:r>
              <a:rPr lang="tr-TR" sz="3600" dirty="0" smtClean="0"/>
              <a:t>31.5</a:t>
            </a:r>
            <a:endParaRPr lang="tr-TR" sz="3600" dirty="0"/>
          </a:p>
        </p:txBody>
      </p:sp>
      <p:pic>
        <p:nvPicPr>
          <p:cNvPr id="3074" name="Picture 2" descr="Obez çizim: Görselleri görüntüleyin ve indirin — Yandex Görs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0593"/>
            <a:ext cx="2647406" cy="26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9797" y="201242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/>
              <a:t>Ambalajlı tüketime sunulan gıdalarda </a:t>
            </a:r>
            <a:r>
              <a:rPr lang="tr-TR" dirty="0" smtClean="0"/>
              <a:t>etiket bilgisi </a:t>
            </a:r>
            <a:r>
              <a:rPr lang="tr-TR" dirty="0"/>
              <a:t>okunarak benzer gıdalarda </a:t>
            </a:r>
            <a:r>
              <a:rPr lang="tr-TR" dirty="0" smtClean="0"/>
              <a:t>şeker içeriği </a:t>
            </a:r>
            <a:r>
              <a:rPr lang="tr-TR" dirty="0"/>
              <a:t>daha düşük olanlar tercih </a:t>
            </a:r>
            <a:r>
              <a:rPr lang="tr-TR" dirty="0" smtClean="0"/>
              <a:t>edilmeli; şeker </a:t>
            </a:r>
            <a:r>
              <a:rPr lang="tr-TR" dirty="0"/>
              <a:t>içeren </a:t>
            </a:r>
            <a:r>
              <a:rPr lang="tr-TR" dirty="0" smtClean="0"/>
              <a:t>yiyeceklerin porsiyonları azaltılmalıdır</a:t>
            </a:r>
            <a:r>
              <a:rPr lang="tr-TR" dirty="0"/>
              <a:t>. </a:t>
            </a:r>
            <a:endParaRPr lang="tr-TR" dirty="0" smtClean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Etiketinde </a:t>
            </a:r>
            <a:r>
              <a:rPr lang="tr-TR" dirty="0"/>
              <a:t>“ilave şeker içermez” ibaresi olan şeker ilave edilmemiş olanlar tercih </a:t>
            </a:r>
            <a:r>
              <a:rPr lang="tr-TR" dirty="0" smtClean="0"/>
              <a:t>edilmelidir.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837426" cy="18374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r="11600" b="1307"/>
          <a:stretch/>
        </p:blipFill>
        <p:spPr>
          <a:xfrm>
            <a:off x="9721969" y="129748"/>
            <a:ext cx="2242869" cy="167211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17" y="4405897"/>
            <a:ext cx="3048195" cy="24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89185" y="476300"/>
            <a:ext cx="8228850" cy="1325563"/>
          </a:xfrm>
        </p:spPr>
        <p:txBody>
          <a:bodyPr>
            <a:normAutofit/>
          </a:bodyPr>
          <a:lstStyle/>
          <a:p>
            <a:pPr algn="ctr"/>
            <a:endParaRPr lang="tr-TR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269965" y="2148415"/>
            <a:ext cx="11416372" cy="4351338"/>
          </a:xfrm>
        </p:spPr>
        <p:txBody>
          <a:bodyPr/>
          <a:lstStyle/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tr-TR" b="1" dirty="0" smtClean="0"/>
              <a:t>                             Tükettiğim ürünün şekeri yüksek mi nereden anlarım?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9185" cy="188918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r="11600" b="1307"/>
          <a:stretch/>
        </p:blipFill>
        <p:spPr>
          <a:xfrm>
            <a:off x="9721969" y="129748"/>
            <a:ext cx="2242869" cy="1672115"/>
          </a:xfrm>
          <a:prstGeom prst="rect">
            <a:avLst/>
          </a:prstGeom>
        </p:spPr>
      </p:pic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8" y="3357925"/>
            <a:ext cx="3435230" cy="1932317"/>
          </a:xfrm>
          <a:prstGeom prst="rect">
            <a:avLst/>
          </a:prstGeom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39174"/>
              </p:ext>
            </p:extLst>
          </p:nvPr>
        </p:nvGraphicFramePr>
        <p:xfrm>
          <a:off x="4415051" y="3156337"/>
          <a:ext cx="4218276" cy="233549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5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gr Üründeki 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Şeker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Miktarı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/>
                          </a:solidFill>
                        </a:rPr>
                        <a:t>   Şeker Oranı</a:t>
                      </a:r>
                      <a:endParaRPr lang="tr-T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15 gr’dan fazla</a:t>
                      </a:r>
                      <a:endParaRPr lang="tr-TR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 YÜKSEK</a:t>
                      </a:r>
                      <a:r>
                        <a:rPr lang="tr-TR" b="1" baseline="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5-15</a:t>
                      </a:r>
                      <a:r>
                        <a:rPr lang="tr-TR" b="1" baseline="0" dirty="0" smtClean="0"/>
                        <a:t> gr arası</a:t>
                      </a:r>
                      <a:endParaRPr lang="tr-TR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ORTA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5</a:t>
                      </a:r>
                      <a:r>
                        <a:rPr lang="tr-TR" b="1" baseline="0" dirty="0" smtClean="0"/>
                        <a:t> gr</a:t>
                      </a:r>
                      <a:r>
                        <a:rPr lang="tr-TR" b="1" dirty="0" smtClean="0"/>
                        <a:t> ve daha az</a:t>
                      </a:r>
                      <a:endParaRPr lang="tr-TR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DÜŞÜK</a:t>
                      </a:r>
                    </a:p>
                    <a:p>
                      <a:pPr algn="ctr"/>
                      <a:endParaRPr lang="tr-TR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4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             </a:t>
            </a:r>
            <a:endParaRPr lang="tr-T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tr-TR" sz="24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tr-TR" sz="2400" dirty="0"/>
          </a:p>
          <a:p>
            <a:pPr marL="0" indent="0" algn="just">
              <a:buClr>
                <a:srgbClr val="C00000"/>
              </a:buClr>
              <a:buNone/>
            </a:pPr>
            <a:endParaRPr lang="tr-TR" sz="2400" dirty="0" smtClean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marL="0" indent="0" algn="just">
              <a:buNone/>
            </a:pPr>
            <a:endParaRPr lang="tr-TR" sz="2400" dirty="0" smtClean="0"/>
          </a:p>
          <a:p>
            <a:pPr marL="0" indent="0" algn="just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                                                   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871932" cy="18719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"/>
          <a:stretch/>
        </p:blipFill>
        <p:spPr>
          <a:xfrm>
            <a:off x="9701510" y="99909"/>
            <a:ext cx="2853549" cy="159077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33" y="1825625"/>
            <a:ext cx="9415096" cy="41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469</Words>
  <Application>Microsoft Office PowerPoint</Application>
  <PresentationFormat>Geniş ekran</PresentationFormat>
  <Paragraphs>90</Paragraphs>
  <Slides>15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MyriadPro-Bold</vt:lpstr>
      <vt:lpstr>Segoe Script</vt:lpstr>
      <vt:lpstr>Wingdings</vt:lpstr>
      <vt:lpstr>Office Teması</vt:lpstr>
      <vt:lpstr>19-25 Eylül Dünya Şeker Tüketimine Dikkat Haftası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     </vt:lpstr>
      <vt:lpstr>PowerPoint Sunusu</vt:lpstr>
      <vt:lpstr>               </vt:lpstr>
      <vt:lpstr>PowerPoint Sunusu</vt:lpstr>
      <vt:lpstr>PowerPoint Sunusu</vt:lpstr>
      <vt:lpstr>PowerPoint Sunusu</vt:lpstr>
      <vt:lpstr>                              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GIDA OKURYAZARLIĞI VE GIDA ETİKETLERİ</dc:title>
  <dc:creator>CansuCANKAYA</dc:creator>
  <cp:lastModifiedBy>IsmailBINGOL</cp:lastModifiedBy>
  <cp:revision>179</cp:revision>
  <dcterms:created xsi:type="dcterms:W3CDTF">2024-04-01T07:24:14Z</dcterms:created>
  <dcterms:modified xsi:type="dcterms:W3CDTF">2025-09-19T09:37:26Z</dcterms:modified>
</cp:coreProperties>
</file>